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308" r:id="rId3"/>
    <p:sldId id="294" r:id="rId4"/>
    <p:sldId id="295" r:id="rId5"/>
    <p:sldId id="311" r:id="rId6"/>
    <p:sldId id="312" r:id="rId7"/>
    <p:sldId id="313" r:id="rId8"/>
    <p:sldId id="314" r:id="rId9"/>
    <p:sldId id="315" r:id="rId10"/>
    <p:sldId id="316" r:id="rId11"/>
    <p:sldId id="273" r:id="rId12"/>
  </p:sldIdLst>
  <p:sldSz cx="9906000" cy="6858000" type="A4"/>
  <p:notesSz cx="6797675" cy="987266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301DFC83-7F5E-4CBD-811B-D42A6FB96D0B}">
          <p14:sldIdLst>
            <p14:sldId id="257"/>
            <p14:sldId id="308"/>
            <p14:sldId id="294"/>
            <p14:sldId id="295"/>
            <p14:sldId id="311"/>
            <p14:sldId id="312"/>
            <p14:sldId id="313"/>
            <p14:sldId id="314"/>
            <p14:sldId id="315"/>
            <p14:sldId id="316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D7B"/>
    <a:srgbClr val="FF9700"/>
    <a:srgbClr val="FF7582"/>
    <a:srgbClr val="FFB3BA"/>
    <a:srgbClr val="0000FF"/>
    <a:srgbClr val="BAE1FF"/>
    <a:srgbClr val="BAFFC9"/>
    <a:srgbClr val="FF9BA5"/>
    <a:srgbClr val="EF7C8E"/>
    <a:srgbClr val="00A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สไตล์สีปานกลาง 1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สไตล์สีปานกลาง 4 - เน้น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สไตล์สีปานกลาง 4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สไตล์สีปานกลาง 1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C4B1156A-380E-4F78-BDF5-A606A8083BF9}" styleName="สไตล์สีปานกลาง 4 - เน้น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3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3648;&#3619;&#3656;&#3591;&#3619;&#3633;&#3604;&#3591;&#3610;&#3611;&#3619;&#3632;&#3617;&#3634;&#3603;%20&#3614;.&#3624;.%202566\6%20&#3611;&#3619;&#3632;&#3594;&#3640;&#3617;&#3585;&#3619;&#3617;&#3592;&#3633;&#3591;&#3627;&#3623;&#3633;&#3604;\4%20&#3648;&#3611;&#3657;&#3634;&#3627;&#3617;&#3634;&#3618;_&#3611;&#3637;_66_&#3619;&#3634;&#3618;&#3648;&#3604;&#3639;&#3629;&#3609;%20&#3586;&#3657;&#3629;&#3617;&#3641;&#3621;&#3611;&#3619;&#3632;&#3594;&#3640;&#3617;&#3585;&#3619;&#3617;&#3592;&#3633;&#3591;&#3627;&#3623;&#3633;&#3604;&#3617;&#3637;&#3609;&#3634;&#3588;&#3617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2105642077523379E-2"/>
          <c:y val="0"/>
          <c:w val="0.92409310412747148"/>
          <c:h val="0.86451973604138699"/>
        </c:manualLayout>
      </c:layout>
      <c:pie3DChart>
        <c:varyColors val="1"/>
        <c:ser>
          <c:idx val="0"/>
          <c:order val="0"/>
          <c:explosion val="12"/>
          <c:dPt>
            <c:idx val="0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95ED-4C1F-B3A3-0B930160B3D4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95ED-4C1F-B3A3-0B930160B3D4}"/>
              </c:ext>
            </c:extLst>
          </c:dPt>
          <c:dLbls>
            <c:delete val="1"/>
          </c:dLbls>
          <c:cat>
            <c:strRef>
              <c:f>พ้อยท์!$A$17:$A$18</c:f>
              <c:strCache>
                <c:ptCount val="2"/>
                <c:pt idx="0">
                  <c:v>ประจำ</c:v>
                </c:pt>
                <c:pt idx="1">
                  <c:v> ลงทุน</c:v>
                </c:pt>
              </c:strCache>
            </c:strRef>
          </c:cat>
          <c:val>
            <c:numRef>
              <c:f>พ้อยท์!$B$17:$B$18</c:f>
              <c:numCache>
                <c:formatCode>#,##0.00</c:formatCode>
                <c:ptCount val="2"/>
                <c:pt idx="0">
                  <c:v>1216.2751469299999</c:v>
                </c:pt>
                <c:pt idx="1">
                  <c:v>1274.4145123400001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ED-4C1F-B3A3-0B930160B3D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'Rank 161265 (2)'!$B$13:$B$14</cx:f>
        <cx:lvl ptCount="2">
          <cx:pt idx="0"> รายจ่ายประจำ</cx:pt>
          <cx:pt idx="1"> รายจ่ายลงทุน</cx:pt>
        </cx:lvl>
      </cx:strDim>
      <cx:numDim type="size">
        <cx:f>'Rank 161265 (2)'!$C$13:$C$14</cx:f>
        <cx:lvl ptCount="2" formatCode="General">
          <cx:pt idx="0">49.931199999999997</cx:pt>
          <cx:pt idx="1">109.568</cx:pt>
        </cx:lvl>
      </cx:numDim>
    </cx:data>
  </cx:chartData>
  <cx:chart>
    <cx:title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2128" b="1" i="0" u="none" strike="noStrike" baseline="0" dirty="0">
            <a:solidFill>
              <a:srgbClr val="44546A"/>
            </a:solidFill>
            <a:latin typeface="Calibri" panose="020F0502020204030204"/>
          </a:endParaRPr>
        </a:p>
      </cx:txPr>
    </cx:title>
    <cx:plotArea>
      <cx:plotAreaRegion>
        <cx:plotSurface>
          <cx:spPr>
            <a:effectLst/>
          </cx:spPr>
        </cx:plotSurface>
        <cx:series layoutId="sunburst" uniqueId="{871BECAB-FDB7-4803-BB89-797E0BF777C9}"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 b="1">
                    <a:solidFill>
                      <a:schemeClr val="tx1"/>
                    </a:solidFill>
                  </a:defRPr>
                </a:pPr>
                <a:endParaRPr lang="en-US" sz="1600" b="1" i="0" u="none" strike="noStrike" baseline="0">
                  <a:solidFill>
                    <a:schemeClr val="tx1"/>
                  </a:solidFill>
                  <a:latin typeface="Calibri" panose="020F0502020204030204"/>
                </a:endParaRPr>
              </a:p>
            </cx:txPr>
            <cx:visibility seriesName="0" categoryName="1" value="0"/>
            <cx:dataLabelHidden idx="0"/>
            <cx:dataLabelHidden idx="1"/>
          </cx:dataLabels>
          <cx:dataId val="0"/>
        </cx:series>
      </cx:plotAreaRegion>
    </cx:plotArea>
  </cx:chart>
  <cx:spPr>
    <a:effectLst/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9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0837" y="0"/>
            <a:ext cx="2945659" cy="4959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4886A-E57F-4631-A6CD-C5DFBFA39FC5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1233488"/>
            <a:ext cx="481330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768" y="4751221"/>
            <a:ext cx="5438140" cy="38873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376749"/>
            <a:ext cx="2945659" cy="4959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50837" y="9376749"/>
            <a:ext cx="2945659" cy="4959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5901E-820B-4677-B9BB-7CEAC77768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1689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dirty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0998" indent="-285003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0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596000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2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08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64001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0004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76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11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8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45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80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394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990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619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29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670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406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43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510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207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3376-2CB1-4DA4-B3E7-053A4F01DA1B}" type="datetimeFigureOut">
              <a:rPr lang="th-TH" smtClean="0"/>
              <a:t>23/08/66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3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chart" Target="../charts/chart1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package" Target="../embeddings/Microsoft_Excel_Worksheet1.xlsx"/><Relationship Id="rId7" Type="http://schemas.microsoft.com/office/2014/relationships/chartEx" Target="../charts/chartEx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microsoft.com/office/2007/relationships/hdphoto" Target="../media/hdphoto3.wdp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4.png"/><Relationship Id="rId7" Type="http://schemas.microsoft.com/office/2007/relationships/hdphoto" Target="../media/hdphoto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31D575-FE66-4C1E-9F56-39D568119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3" y="0"/>
            <a:ext cx="9898704" cy="661225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64C47-97F5-7FE0-7EE0-0D5118F7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875-563A-468F-B220-7D8EA5097E34}" type="slidenum">
              <a:rPr lang="en-US" altLang="th-TH" smtClean="0">
                <a:solidFill>
                  <a:srgbClr val="000000"/>
                </a:solidFill>
              </a:rPr>
              <a:pPr/>
              <a:t>1</a:t>
            </a:fld>
            <a:endParaRPr lang="en-US" altLang="th-TH">
              <a:solidFill>
                <a:srgbClr val="000000"/>
              </a:solidFill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7296" y="6218834"/>
            <a:ext cx="9905999" cy="6401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3292219" y="6218337"/>
            <a:ext cx="4184607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sp>
        <p:nvSpPr>
          <p:cNvPr id="6" name="ชื่อเรื่องรอง 2">
            <a:extLst>
              <a:ext uri="{FF2B5EF4-FFF2-40B4-BE49-F238E27FC236}">
                <a16:creationId xmlns:a16="http://schemas.microsoft.com/office/drawing/2014/main" id="{44522B68-16C9-E3F0-51E2-A5B74F5E7430}"/>
              </a:ext>
            </a:extLst>
          </p:cNvPr>
          <p:cNvSpPr txBox="1">
            <a:spLocks/>
          </p:cNvSpPr>
          <p:nvPr/>
        </p:nvSpPr>
        <p:spPr bwMode="auto">
          <a:xfrm>
            <a:off x="2210985" y="391336"/>
            <a:ext cx="7013978" cy="14847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สรุปผลการเบิกจ่ายและการใช้จ่าย</a:t>
            </a:r>
            <a:br>
              <a:rPr lang="th-TH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th-TH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เงินงบประมาณจังหวัดพังงา </a:t>
            </a:r>
            <a:endParaRPr lang="en-US" alt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2B0B4-F64A-4791-B0B4-55341286F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142" y="1876120"/>
            <a:ext cx="3790745" cy="415130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9DFB4B2-11DF-48E6-9BFE-4966A0F895DA}"/>
              </a:ext>
            </a:extLst>
          </p:cNvPr>
          <p:cNvGrpSpPr/>
          <p:nvPr/>
        </p:nvGrpSpPr>
        <p:grpSpPr>
          <a:xfrm>
            <a:off x="1018167" y="524850"/>
            <a:ext cx="1408393" cy="1443824"/>
            <a:chOff x="1018167" y="524850"/>
            <a:chExt cx="1408393" cy="144382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27D17F4-1C9D-49AE-AF28-603BC65BB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8167" y="524850"/>
              <a:ext cx="1408393" cy="1443824"/>
            </a:xfrm>
            <a:prstGeom prst="rect">
              <a:avLst/>
            </a:prstGeom>
          </p:spPr>
        </p:pic>
        <p:pic>
          <p:nvPicPr>
            <p:cNvPr id="2052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7832" y="591995"/>
              <a:ext cx="1249061" cy="1309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0071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4354548" y="446740"/>
            <a:ext cx="5402596" cy="1069777"/>
          </a:xfrm>
          <a:noFill/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th-TH" sz="24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มติคณะรัฐมนตรี เมื่อวันที่ 27 กันยายน 2565 เห็นชอบมาตรการเร่งรัดการเบิกจ่ายงบประมาณและการใช้จ่ายภาครัฐประจำปีงบประมาณ พ.ศ. 2566</a:t>
            </a:r>
            <a:endParaRPr lang="en-US" sz="24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4" descr="มติคณะรัฐมนตรี ข้อสั่งการนายกรัฐมนตรี และข้อสั่งการกระทรวงมหาดไทย –  gotogether">
            <a:extLst>
              <a:ext uri="{FF2B5EF4-FFF2-40B4-BE49-F238E27FC236}">
                <a16:creationId xmlns:a16="http://schemas.microsoft.com/office/drawing/2014/main" id="{2537BE5C-60FC-323F-F5F8-0ECF16D2D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905" y="446740"/>
            <a:ext cx="983643" cy="98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553E912-CA9B-EB60-4AF9-87ADB0DCF75F}"/>
              </a:ext>
            </a:extLst>
          </p:cNvPr>
          <p:cNvSpPr txBox="1"/>
          <p:nvPr/>
        </p:nvSpPr>
        <p:spPr>
          <a:xfrm>
            <a:off x="2343805" y="6233721"/>
            <a:ext cx="74034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หนังสือสำนักเลขาธิการคณะรัฐมนตรี 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ด่วนที่สุด 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 นร 0505/ว 427 ลงวันที่ 28 กันยายน 2565</a:t>
            </a:r>
            <a:endParaRPr kumimoji="0" lang="th-TH" sz="2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DA06A16-C25B-84AA-4837-9A9C8EDC1E43}"/>
              </a:ext>
            </a:extLst>
          </p:cNvPr>
          <p:cNvSpPr/>
          <p:nvPr/>
        </p:nvSpPr>
        <p:spPr>
          <a:xfrm>
            <a:off x="606763" y="1784005"/>
            <a:ext cx="8692476" cy="5821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เป้าหมายการเบิกจ่ายและใช้จ่ายประจำปีงบประมาณ พ.ศ. 2566</a:t>
            </a:r>
          </a:p>
        </p:txBody>
      </p:sp>
      <p:sp>
        <p:nvSpPr>
          <p:cNvPr id="3" name="AutoShape 2" descr="https://cdn-icons-png.flaticon.com/512/2702/2702154.pn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946" y="6144043"/>
            <a:ext cx="480859" cy="480859"/>
          </a:xfrm>
          <a:prstGeom prst="rect">
            <a:avLst/>
          </a:prstGeom>
        </p:spPr>
      </p:pic>
      <p:sp>
        <p:nvSpPr>
          <p:cNvPr id="17" name="สี่เหลี่ยมผืนผ้า 16"/>
          <p:cNvSpPr/>
          <p:nvPr/>
        </p:nvSpPr>
        <p:spPr>
          <a:xfrm flipV="1">
            <a:off x="403387" y="4678709"/>
            <a:ext cx="183825" cy="5925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8A57C99-DC8F-0F2B-C311-AD005123B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789434"/>
              </p:ext>
            </p:extLst>
          </p:nvPr>
        </p:nvGraphicFramePr>
        <p:xfrm>
          <a:off x="606763" y="2553555"/>
          <a:ext cx="8692474" cy="3340639"/>
        </p:xfrm>
        <a:graphic>
          <a:graphicData uri="http://schemas.openxmlformats.org/drawingml/2006/table">
            <a:tbl>
              <a:tblPr/>
              <a:tblGrid>
                <a:gridCol w="1241782">
                  <a:extLst>
                    <a:ext uri="{9D8B030D-6E8A-4147-A177-3AD203B41FA5}">
                      <a16:colId xmlns:a16="http://schemas.microsoft.com/office/drawing/2014/main" val="4214298960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3311554152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1634205036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2428095485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3532946420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2235460694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4011925243"/>
                    </a:ext>
                  </a:extLst>
                </a:gridCol>
              </a:tblGrid>
              <a:tr h="5599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ไตรมาส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ภาพรวม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E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ประจำ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ลงทุน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71577"/>
                  </a:ext>
                </a:extLst>
              </a:tr>
              <a:tr h="563651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13606"/>
                  </a:ext>
                </a:extLst>
              </a:tr>
              <a:tr h="226116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ไตรมาส 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AD1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93.00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AD1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100.00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AD1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98.00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AD1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100.00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AD1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75.00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AD1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100.00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AD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506994"/>
                  </a:ext>
                </a:extLst>
              </a:tr>
              <a:tr h="55997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กรกฎาคม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81.00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87.82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86.00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87.84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63.00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87.76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17189"/>
                  </a:ext>
                </a:extLst>
              </a:tr>
              <a:tr h="660806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สิงหาคม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87.00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93.91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92.00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93.92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69.00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93.88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16502"/>
                  </a:ext>
                </a:extLst>
              </a:tr>
              <a:tr h="55997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กันยายน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93.00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100.00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98.00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100.00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 75.00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8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100.00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67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046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2E76B76-E19C-43FF-AC3F-190CD850CE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088928"/>
              </p:ext>
            </p:extLst>
          </p:nvPr>
        </p:nvGraphicFramePr>
        <p:xfrm>
          <a:off x="376326" y="2888683"/>
          <a:ext cx="9324975" cy="314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Worksheet" r:id="rId3" imgW="9324843" imgH="3143129" progId="Excel.Sheet.12">
                  <p:embed/>
                </p:oleObj>
              </mc:Choice>
              <mc:Fallback>
                <p:oleObj name="Worksheet" r:id="rId3" imgW="9324843" imgH="314312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6326" y="2888683"/>
                        <a:ext cx="9324975" cy="314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สี่เหลี่ยมผืนผ้ามุมมน 4">
            <a:extLst>
              <a:ext uri="{FF2B5EF4-FFF2-40B4-BE49-F238E27FC236}">
                <a16:creationId xmlns:a16="http://schemas.microsoft.com/office/drawing/2014/main" id="{0682A164-11F7-4C74-AA63-93FE6AB2A719}"/>
              </a:ext>
            </a:extLst>
          </p:cNvPr>
          <p:cNvSpPr/>
          <p:nvPr/>
        </p:nvSpPr>
        <p:spPr>
          <a:xfrm>
            <a:off x="126436" y="215094"/>
            <a:ext cx="9653125" cy="128367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330242" y="326104"/>
            <a:ext cx="937105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700" b="1" dirty="0"/>
              <a:t>ผลการเบิกจ่ายและการใช้จ่ายเงินงบประมาณรายจ่าย</a:t>
            </a:r>
            <a:r>
              <a:rPr lang="en-US" sz="3700" b="1" dirty="0"/>
              <a:t> </a:t>
            </a:r>
            <a:r>
              <a:rPr lang="th-TH" sz="3700" b="1" dirty="0">
                <a:solidFill>
                  <a:schemeClr val="bg1"/>
                </a:solidFill>
              </a:rPr>
              <a:t>(ภาพรวม)</a:t>
            </a:r>
          </a:p>
          <a:p>
            <a:pPr algn="ctr"/>
            <a:r>
              <a:rPr lang="th-TH" sz="3500" b="1" dirty="0"/>
              <a:t>ข้อมูล ณ วันที่ </a:t>
            </a:r>
            <a:r>
              <a:rPr lang="th-TH" sz="3500" b="1" dirty="0">
                <a:latin typeface="Cordia New (Body)"/>
              </a:rPr>
              <a:t>18 สิงหาคม</a:t>
            </a:r>
            <a:r>
              <a:rPr lang="th-TH" sz="3500" b="1" dirty="0"/>
              <a:t> 2566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8048889" y="2492500"/>
            <a:ext cx="1730672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2000" b="1" dirty="0">
                <a:solidFill>
                  <a:schemeClr val="accent1">
                    <a:lumMod val="75000"/>
                  </a:schemeClr>
                </a:solidFill>
              </a:rPr>
              <a:t>หน่วย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th-TH" sz="2000" b="1" dirty="0">
                <a:solidFill>
                  <a:schemeClr val="accent1">
                    <a:lumMod val="75000"/>
                  </a:schemeClr>
                </a:solidFill>
              </a:rPr>
              <a:t>ล้านบาท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A11921-7F84-E7FC-6334-8193AECF1448}"/>
              </a:ext>
            </a:extLst>
          </p:cNvPr>
          <p:cNvSpPr txBox="1"/>
          <p:nvPr/>
        </p:nvSpPr>
        <p:spPr>
          <a:xfrm>
            <a:off x="4846643" y="6376409"/>
            <a:ext cx="50588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</a:t>
            </a:r>
            <a:r>
              <a:rPr lang="th-TH" sz="1500" dirty="0"/>
              <a:t>ระบบบริหารการเงินการคลังภาครัฐแบบอิเล็กทรอนิกส์ใหม่ (</a:t>
            </a:r>
            <a:r>
              <a:rPr lang="en-US" sz="1500" dirty="0"/>
              <a:t>New GFMIS Thai)</a:t>
            </a:r>
          </a:p>
        </p:txBody>
      </p:sp>
      <p:graphicFrame>
        <p:nvGraphicFramePr>
          <p:cNvPr id="22" name="แผนภูมิ 1">
            <a:extLst>
              <a:ext uri="{FF2B5EF4-FFF2-40B4-BE49-F238E27FC236}">
                <a16:creationId xmlns:a16="http://schemas.microsoft.com/office/drawing/2014/main" id="{51E146E7-6C7A-4988-B536-E1FB7AB09C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093673"/>
              </p:ext>
            </p:extLst>
          </p:nvPr>
        </p:nvGraphicFramePr>
        <p:xfrm>
          <a:off x="-176052" y="1338350"/>
          <a:ext cx="3680825" cy="2205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C170CF8B-F6D9-C24E-1DF4-BBA3EC66CEAE}"/>
              </a:ext>
            </a:extLst>
          </p:cNvPr>
          <p:cNvGrpSpPr/>
          <p:nvPr/>
        </p:nvGrpSpPr>
        <p:grpSpPr>
          <a:xfrm>
            <a:off x="494765" y="1790390"/>
            <a:ext cx="1186966" cy="791019"/>
            <a:chOff x="524945" y="1050944"/>
            <a:chExt cx="1294590" cy="775307"/>
          </a:xfrm>
          <a:solidFill>
            <a:srgbClr val="FFA7D7"/>
          </a:solidFill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016EE2-CD5C-5200-26D0-79BC7ED0718C}"/>
                </a:ext>
              </a:extLst>
            </p:cNvPr>
            <p:cNvSpPr txBox="1"/>
            <p:nvPr/>
          </p:nvSpPr>
          <p:spPr>
            <a:xfrm>
              <a:off x="524945" y="1050944"/>
              <a:ext cx="1294590" cy="33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600" b="1" dirty="0">
                  <a:highlight>
                    <a:srgbClr val="FFCDE8"/>
                  </a:highlight>
                </a:rPr>
                <a:t>รายจ่ายประจำ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B799369-5AE6-F702-2919-9080663DF64F}"/>
                </a:ext>
              </a:extLst>
            </p:cNvPr>
            <p:cNvSpPr txBox="1"/>
            <p:nvPr/>
          </p:nvSpPr>
          <p:spPr>
            <a:xfrm>
              <a:off x="757034" y="1403923"/>
              <a:ext cx="961020" cy="422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200" dirty="0">
                  <a:highlight>
                    <a:srgbClr val="FFCDE8"/>
                  </a:highlight>
                  <a:latin typeface="Angsana New" panose="02020603050405020304" pitchFamily="18" charset="-34"/>
                  <a:cs typeface="Angsana New" panose="02020603050405020304" pitchFamily="18" charset="-34"/>
                </a:rPr>
                <a:t>54</a:t>
              </a:r>
              <a:r>
                <a:rPr lang="en-US" sz="2200" dirty="0">
                  <a:highlight>
                    <a:srgbClr val="FFCDE8"/>
                  </a:highlight>
                  <a:latin typeface="Angsana New" panose="02020603050405020304" pitchFamily="18" charset="-34"/>
                  <a:cs typeface="Angsana New" panose="02020603050405020304" pitchFamily="18" charset="-34"/>
                </a:rPr>
                <a:t>.</a:t>
              </a:r>
              <a:r>
                <a:rPr lang="th-TH" sz="2200" dirty="0">
                  <a:highlight>
                    <a:srgbClr val="FFCDE8"/>
                  </a:highlight>
                  <a:latin typeface="Angsana New" panose="02020603050405020304" pitchFamily="18" charset="-34"/>
                  <a:cs typeface="Angsana New" panose="02020603050405020304" pitchFamily="18" charset="-34"/>
                </a:rPr>
                <a:t>39</a:t>
              </a:r>
              <a:r>
                <a:rPr lang="en-US" sz="2200" dirty="0">
                  <a:highlight>
                    <a:srgbClr val="FFCDE8"/>
                  </a:highlight>
                  <a:latin typeface="Angsana New" panose="02020603050405020304" pitchFamily="18" charset="-34"/>
                  <a:cs typeface="Angsana New" panose="02020603050405020304" pitchFamily="18" charset="-34"/>
                </a:rPr>
                <a:t>%</a:t>
              </a:r>
              <a:endParaRPr lang="th-TH" sz="2200" dirty="0">
                <a:highlight>
                  <a:srgbClr val="FFCDE8"/>
                </a:highligh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68E500C-0910-AD85-09AC-7863936BBB2C}"/>
              </a:ext>
            </a:extLst>
          </p:cNvPr>
          <p:cNvSpPr txBox="1"/>
          <p:nvPr/>
        </p:nvSpPr>
        <p:spPr>
          <a:xfrm>
            <a:off x="1793649" y="1636938"/>
            <a:ext cx="1094487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>
                <a:highlight>
                  <a:srgbClr val="FFCDE8"/>
                </a:highlight>
              </a:rPr>
              <a:t>รายจ่ายลงทุน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F6D138-A0A5-7931-835F-900591B94EE1}"/>
              </a:ext>
            </a:extLst>
          </p:cNvPr>
          <p:cNvSpPr txBox="1"/>
          <p:nvPr/>
        </p:nvSpPr>
        <p:spPr>
          <a:xfrm>
            <a:off x="1853525" y="2001200"/>
            <a:ext cx="945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>
                <a:highlight>
                  <a:srgbClr val="FFCDE8"/>
                </a:highlight>
                <a:latin typeface="Angsana New )"/>
                <a:cs typeface="+mj-cs"/>
              </a:rPr>
              <a:t>45.61%</a:t>
            </a: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08539BC9-8B3C-4FD5-8A0E-6F36D4F34590}"/>
              </a:ext>
            </a:extLst>
          </p:cNvPr>
          <p:cNvSpPr/>
          <p:nvPr/>
        </p:nvSpPr>
        <p:spPr>
          <a:xfrm>
            <a:off x="7626497" y="2254599"/>
            <a:ext cx="358059" cy="373406"/>
          </a:xfrm>
          <a:prstGeom prst="flowChartConnector">
            <a:avLst/>
          </a:prstGeom>
          <a:solidFill>
            <a:srgbClr val="BA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94DE7C1D-42A8-4720-8879-DD07C623DC82}"/>
              </a:ext>
            </a:extLst>
          </p:cNvPr>
          <p:cNvSpPr/>
          <p:nvPr/>
        </p:nvSpPr>
        <p:spPr>
          <a:xfrm>
            <a:off x="8175328" y="1734511"/>
            <a:ext cx="517451" cy="516452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1C5229B8-5615-4408-A700-715D6C9985BE}"/>
              </a:ext>
            </a:extLst>
          </p:cNvPr>
          <p:cNvSpPr/>
          <p:nvPr/>
        </p:nvSpPr>
        <p:spPr>
          <a:xfrm>
            <a:off x="8948058" y="1334841"/>
            <a:ext cx="410113" cy="373405"/>
          </a:xfrm>
          <a:prstGeom prst="flowChartConnector">
            <a:avLst/>
          </a:prstGeom>
          <a:solidFill>
            <a:srgbClr val="B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81D340-5B1B-486A-88B4-8350FD5CA6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8040" y="6193562"/>
            <a:ext cx="1048603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4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4549D3D-1CFC-401D-B6DE-200CE6B43C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276295"/>
              </p:ext>
            </p:extLst>
          </p:nvPr>
        </p:nvGraphicFramePr>
        <p:xfrm>
          <a:off x="336748" y="3078026"/>
          <a:ext cx="9324975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Worksheet" r:id="rId3" imgW="9324843" imgH="3047960" progId="Excel.Sheet.12">
                  <p:embed/>
                </p:oleObj>
              </mc:Choice>
              <mc:Fallback>
                <p:oleObj name="Worksheet" r:id="rId3" imgW="9324843" imgH="304796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6748" y="3078026"/>
                        <a:ext cx="9324975" cy="304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สี่เหลี่ยมผืนผ้ามุมมน 4"/>
          <p:cNvSpPr/>
          <p:nvPr/>
        </p:nvSpPr>
        <p:spPr>
          <a:xfrm>
            <a:off x="160402" y="215064"/>
            <a:ext cx="9653125" cy="1283672"/>
          </a:xfrm>
          <a:prstGeom prst="roundRect">
            <a:avLst/>
          </a:prstGeom>
          <a:solidFill>
            <a:srgbClr val="05A7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92473" y="273620"/>
            <a:ext cx="9813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700" b="1" dirty="0"/>
              <a:t>ผลการเบิกจ่ายและการใช้จ่ายเงินงบประมาณรายจ่าย</a:t>
            </a:r>
            <a:r>
              <a:rPr lang="th-TH" sz="3700" b="1" dirty="0">
                <a:solidFill>
                  <a:schemeClr val="bg1"/>
                </a:solidFill>
              </a:rPr>
              <a:t>(งบกรมจังหวัด)</a:t>
            </a:r>
          </a:p>
          <a:p>
            <a:pPr algn="ctr"/>
            <a:r>
              <a:rPr lang="th-TH" sz="3500" b="1" dirty="0"/>
              <a:t>ข้อมูล ณ วันที่ 18 สิงหาคม 2566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8018256" y="2617382"/>
            <a:ext cx="1643467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2000" b="1" dirty="0">
                <a:solidFill>
                  <a:schemeClr val="accent1">
                    <a:lumMod val="75000"/>
                  </a:schemeClr>
                </a:solidFill>
              </a:rPr>
              <a:t>หน่วย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th-TH" sz="2000" b="1" dirty="0">
                <a:solidFill>
                  <a:schemeClr val="accent1">
                    <a:lumMod val="75000"/>
                  </a:schemeClr>
                </a:solidFill>
              </a:rPr>
              <a:t>ล้านบาท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0F545A-634E-CA46-652E-26699DA059BD}"/>
              </a:ext>
            </a:extLst>
          </p:cNvPr>
          <p:cNvSpPr txBox="1"/>
          <p:nvPr/>
        </p:nvSpPr>
        <p:spPr>
          <a:xfrm>
            <a:off x="4673243" y="6399967"/>
            <a:ext cx="51063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</a:t>
            </a:r>
            <a:r>
              <a:rPr lang="th-TH" sz="1500" dirty="0"/>
              <a:t>ระบบบริหารการเงินการคลังภาครัฐแบบอิเล็กทรอนิกส์ใหม่ (</a:t>
            </a:r>
            <a:r>
              <a:rPr lang="en-US" sz="1500" dirty="0"/>
              <a:t>New GFMIS Thai)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D1FD0-977B-255B-69EC-A9CF0EA87AA1}"/>
              </a:ext>
            </a:extLst>
          </p:cNvPr>
          <p:cNvSpPr txBox="1"/>
          <p:nvPr/>
        </p:nvSpPr>
        <p:spPr>
          <a:xfrm>
            <a:off x="2975665" y="1968592"/>
            <a:ext cx="12318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รายจ่ายลงทุน </a:t>
            </a:r>
          </a:p>
          <a:p>
            <a:r>
              <a:rPr lang="th-TH" sz="25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68.70</a:t>
            </a:r>
            <a:r>
              <a:rPr lang="en-US" sz="25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%</a:t>
            </a:r>
            <a:endParaRPr lang="th-TH" sz="25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8D60C2-4DE2-43C8-F02A-BA60C0544ADF}"/>
              </a:ext>
            </a:extLst>
          </p:cNvPr>
          <p:cNvSpPr txBox="1"/>
          <p:nvPr/>
        </p:nvSpPr>
        <p:spPr>
          <a:xfrm>
            <a:off x="159117" y="1669376"/>
            <a:ext cx="12318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รายจ่ายประจำ </a:t>
            </a:r>
            <a:endParaRPr lang="en-US" sz="20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en-US" sz="25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31.30%</a:t>
            </a:r>
            <a:endParaRPr lang="th-TH" sz="25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CB6F0A2-8AE3-4D43-BD43-5A65E1005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370" y="6252643"/>
            <a:ext cx="1052976" cy="510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437C1B-1F64-E434-D06D-BF3C88BF37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0419" y="1761303"/>
            <a:ext cx="353502" cy="364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77357F-0A58-93E7-A4A2-1D613E0B54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0854" y="1486383"/>
            <a:ext cx="468232" cy="482209"/>
          </a:xfrm>
          <a:prstGeom prst="rect">
            <a:avLst/>
          </a:prstGeom>
        </p:spPr>
      </p:pic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C4484F6A-DED5-728A-806B-CC0B4D70889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00550186"/>
                  </p:ext>
                </p:extLst>
              </p:nvPr>
            </p:nvGraphicFramePr>
            <p:xfrm>
              <a:off x="-245076" y="1230329"/>
              <a:ext cx="4620269" cy="244775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C4484F6A-DED5-728A-806B-CC0B4D7088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-245076" y="1230329"/>
                <a:ext cx="4620269" cy="244775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188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C1E1D0-639F-4ACB-9441-6FB811661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0071084" cy="6858001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7C2D8369-B5C5-4F01-BC0B-5450D2B9B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0578" y="288842"/>
            <a:ext cx="8424098" cy="177356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รายงานผลการเบิกจ่ายและการใช้จ่ายเงิน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งบประมาณรายจ่ายลงทุน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ประจำปีงบประมาณ พ.ศ. 2566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endParaRPr kumimoji="0" lang="th-TH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th-TH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หน่วยงานที่ได้รับจัดสรรงบประมาณตั้งแต่ 10 ล้านบาทขึ้นไป</a:t>
            </a:r>
          </a:p>
        </p:txBody>
      </p:sp>
      <p:sp>
        <p:nvSpPr>
          <p:cNvPr id="7" name="สี่เหลี่ยมผืนผ้า 14">
            <a:extLst>
              <a:ext uri="{FF2B5EF4-FFF2-40B4-BE49-F238E27FC236}">
                <a16:creationId xmlns:a16="http://schemas.microsoft.com/office/drawing/2014/main" id="{46C6EF25-5118-4DEA-AF94-BC180FAACA34}"/>
              </a:ext>
            </a:extLst>
          </p:cNvPr>
          <p:cNvSpPr/>
          <p:nvPr/>
        </p:nvSpPr>
        <p:spPr>
          <a:xfrm>
            <a:off x="8104642" y="1905323"/>
            <a:ext cx="1314680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516B5-DFDA-4670-BE23-D75D3550779B}"/>
              </a:ext>
            </a:extLst>
          </p:cNvPr>
          <p:cNvSpPr txBox="1"/>
          <p:nvPr/>
        </p:nvSpPr>
        <p:spPr>
          <a:xfrm>
            <a:off x="6036589" y="6544677"/>
            <a:ext cx="36025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ที่มา :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MIS : Financial Analytics</a:t>
            </a: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 ข้อมูล ณ วันที่ </a:t>
            </a:r>
            <a:r>
              <a:rPr lang="th-TH" sz="1500" dirty="0">
                <a:solidFill>
                  <a:prstClr val="black"/>
                </a:solidFill>
                <a:highlight>
                  <a:srgbClr val="C0C0C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22</a:t>
            </a: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สิงหาคม 2566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224E5B4-6EBC-4A5B-8C05-59C12CC50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396662"/>
              </p:ext>
            </p:extLst>
          </p:nvPr>
        </p:nvGraphicFramePr>
        <p:xfrm>
          <a:off x="381870" y="2308351"/>
          <a:ext cx="9070474" cy="4196285"/>
        </p:xfrm>
        <a:graphic>
          <a:graphicData uri="http://schemas.openxmlformats.org/drawingml/2006/table">
            <a:tbl>
              <a:tblPr/>
              <a:tblGrid>
                <a:gridCol w="418599">
                  <a:extLst>
                    <a:ext uri="{9D8B030D-6E8A-4147-A177-3AD203B41FA5}">
                      <a16:colId xmlns:a16="http://schemas.microsoft.com/office/drawing/2014/main" val="2492304602"/>
                    </a:ext>
                  </a:extLst>
                </a:gridCol>
                <a:gridCol w="3068829">
                  <a:extLst>
                    <a:ext uri="{9D8B030D-6E8A-4147-A177-3AD203B41FA5}">
                      <a16:colId xmlns:a16="http://schemas.microsoft.com/office/drawing/2014/main" val="1191751475"/>
                    </a:ext>
                  </a:extLst>
                </a:gridCol>
                <a:gridCol w="798395">
                  <a:extLst>
                    <a:ext uri="{9D8B030D-6E8A-4147-A177-3AD203B41FA5}">
                      <a16:colId xmlns:a16="http://schemas.microsoft.com/office/drawing/2014/main" val="129616431"/>
                    </a:ext>
                  </a:extLst>
                </a:gridCol>
                <a:gridCol w="733647">
                  <a:extLst>
                    <a:ext uri="{9D8B030D-6E8A-4147-A177-3AD203B41FA5}">
                      <a16:colId xmlns:a16="http://schemas.microsoft.com/office/drawing/2014/main" val="2972536110"/>
                    </a:ext>
                  </a:extLst>
                </a:gridCol>
                <a:gridCol w="818707">
                  <a:extLst>
                    <a:ext uri="{9D8B030D-6E8A-4147-A177-3AD203B41FA5}">
                      <a16:colId xmlns:a16="http://schemas.microsoft.com/office/drawing/2014/main" val="3409829760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87013722"/>
                    </a:ext>
                  </a:extLst>
                </a:gridCol>
                <a:gridCol w="818707">
                  <a:extLst>
                    <a:ext uri="{9D8B030D-6E8A-4147-A177-3AD203B41FA5}">
                      <a16:colId xmlns:a16="http://schemas.microsoft.com/office/drawing/2014/main" val="3820714170"/>
                    </a:ext>
                  </a:extLst>
                </a:gridCol>
                <a:gridCol w="797441">
                  <a:extLst>
                    <a:ext uri="{9D8B030D-6E8A-4147-A177-3AD203B41FA5}">
                      <a16:colId xmlns:a16="http://schemas.microsoft.com/office/drawing/2014/main" val="3313241023"/>
                    </a:ext>
                  </a:extLst>
                </a:gridCol>
                <a:gridCol w="871870">
                  <a:extLst>
                    <a:ext uri="{9D8B030D-6E8A-4147-A177-3AD203B41FA5}">
                      <a16:colId xmlns:a16="http://schemas.microsoft.com/office/drawing/2014/main" val="1497769169"/>
                    </a:ext>
                  </a:extLst>
                </a:gridCol>
              </a:tblGrid>
              <a:tr h="2771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ลำดับ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h-TH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ส่วนราชการ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รายจ่ายลงทุน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การเบิกจ่าย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การใช้จ่าย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852348"/>
                  </a:ext>
                </a:extLst>
              </a:tr>
              <a:tr h="223392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16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C0C0C0"/>
                          </a:highlight>
                          <a:latin typeface="Verdana" panose="020B0604030504040204" pitchFamily="34" charset="0"/>
                        </a:rPr>
                        <a:t>(เป้าหมาย 69.00)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16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C0C0C0"/>
                          </a:highlight>
                          <a:latin typeface="Verdana" panose="020B0604030504040204" pitchFamily="34" charset="0"/>
                        </a:rPr>
                        <a:t>(เป้าหมาย 93.88)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539844"/>
                  </a:ext>
                </a:extLst>
              </a:tr>
              <a:tr h="734641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งบจัดสรร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PO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เบิกจ่าย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(ส.ค.66)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(ส.ค.66)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268545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แขวงทางหลวงพังงา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288.154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43.710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238.704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82.84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13.84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98.01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4.13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048195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แขวงทางหลวงชนบทพังงา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235.266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40.012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173.916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73.92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4.92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90.93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-2.95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091612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227.279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159.047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69.98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0.98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69.98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-23.90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906166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109.568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22.548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32.716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29.86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-39.14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50.44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-43.44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960597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โครงการชลประทานพังงา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79.165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0.004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78.977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99.76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30.76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99.77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5.89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50381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โรงพยาบาลพังงา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67.269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14.338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0.120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0.18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-68.82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21.49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-72.39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882518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51.156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43.942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2.104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4.11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-64.89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90.01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-3.87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730180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สำนักงานเขตพื้นที่การศึกษาประถมศึกษาพังงา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32.457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4.529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26.591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81.93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12.93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95.88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816314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สำนักงานสาธารณสุขจังหวัดพังงา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27.578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13.244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14.282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51.79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-17.21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99.81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5.93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372207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องค์การบริหารส่วนจังหวัดพังงา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27.482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27.447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-69.00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99.87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+mn-cs"/>
                        </a:rPr>
                        <a:t>5.99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447105"/>
                  </a:ext>
                </a:extLst>
              </a:tr>
            </a:tbl>
          </a:graphicData>
        </a:graphic>
      </p:graphicFrame>
      <p:sp>
        <p:nvSpPr>
          <p:cNvPr id="10" name="Flowchart: Manual Input 9">
            <a:extLst>
              <a:ext uri="{FF2B5EF4-FFF2-40B4-BE49-F238E27FC236}">
                <a16:creationId xmlns:a16="http://schemas.microsoft.com/office/drawing/2014/main" id="{5E7A1F52-6318-4E74-901F-C04F0EB691AE}"/>
              </a:ext>
            </a:extLst>
          </p:cNvPr>
          <p:cNvSpPr/>
          <p:nvPr/>
        </p:nvSpPr>
        <p:spPr>
          <a:xfrm>
            <a:off x="381870" y="2092026"/>
            <a:ext cx="2577947" cy="586533"/>
          </a:xfrm>
          <a:prstGeom prst="flowChartManualInput">
            <a:avLst/>
          </a:prstGeom>
          <a:solidFill>
            <a:srgbClr val="0000FF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จำนวน 18 หน่วยงาน</a:t>
            </a:r>
          </a:p>
        </p:txBody>
      </p:sp>
    </p:spTree>
    <p:extLst>
      <p:ext uri="{BB962C8B-B14F-4D97-AF65-F5344CB8AC3E}">
        <p14:creationId xmlns:p14="http://schemas.microsoft.com/office/powerpoint/2010/main" val="1021973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8AF0148-668B-487D-A7A9-0A6EA8776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901039" cy="6858001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D47C4A1-BBB0-E0FD-34F4-934070296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953" y="288409"/>
            <a:ext cx="8741988" cy="177356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รายงานผลการเบิกจ่ายและการใช้จ่ายเงิน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งบประมาณรายจ่ายลงทุน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th-TH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ประจำปีงบประมาณ พ.ศ. 2566 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endParaRPr kumimoji="0" lang="th-TH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th-TH" sz="2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หน่วยงานที่ได้รับจัดสรรงบประมาณตั้งแต่ 10 ล้านบาทขึ้นไป</a:t>
            </a:r>
          </a:p>
        </p:txBody>
      </p:sp>
      <p:sp>
        <p:nvSpPr>
          <p:cNvPr id="7" name="สี่เหลี่ยมผืนผ้า 14">
            <a:extLst>
              <a:ext uri="{FF2B5EF4-FFF2-40B4-BE49-F238E27FC236}">
                <a16:creationId xmlns:a16="http://schemas.microsoft.com/office/drawing/2014/main" id="{B9AA0E7B-2A91-185C-6F3C-AAC54F3D6A32}"/>
              </a:ext>
            </a:extLst>
          </p:cNvPr>
          <p:cNvSpPr/>
          <p:nvPr/>
        </p:nvSpPr>
        <p:spPr>
          <a:xfrm>
            <a:off x="7977576" y="2019039"/>
            <a:ext cx="1530449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F05EEF5-65B3-6E2C-2C86-3F24D0629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6271880"/>
              </p:ext>
            </p:extLst>
          </p:nvPr>
        </p:nvGraphicFramePr>
        <p:xfrm>
          <a:off x="641006" y="2350380"/>
          <a:ext cx="8741988" cy="3971099"/>
        </p:xfrm>
        <a:graphic>
          <a:graphicData uri="http://schemas.openxmlformats.org/drawingml/2006/table">
            <a:tbl>
              <a:tblPr/>
              <a:tblGrid>
                <a:gridCol w="524959">
                  <a:extLst>
                    <a:ext uri="{9D8B030D-6E8A-4147-A177-3AD203B41FA5}">
                      <a16:colId xmlns:a16="http://schemas.microsoft.com/office/drawing/2014/main" val="4260548712"/>
                    </a:ext>
                  </a:extLst>
                </a:gridCol>
                <a:gridCol w="3246070">
                  <a:extLst>
                    <a:ext uri="{9D8B030D-6E8A-4147-A177-3AD203B41FA5}">
                      <a16:colId xmlns:a16="http://schemas.microsoft.com/office/drawing/2014/main" val="2356464936"/>
                    </a:ext>
                  </a:extLst>
                </a:gridCol>
                <a:gridCol w="776176">
                  <a:extLst>
                    <a:ext uri="{9D8B030D-6E8A-4147-A177-3AD203B41FA5}">
                      <a16:colId xmlns:a16="http://schemas.microsoft.com/office/drawing/2014/main" val="931757628"/>
                    </a:ext>
                  </a:extLst>
                </a:gridCol>
                <a:gridCol w="643509">
                  <a:extLst>
                    <a:ext uri="{9D8B030D-6E8A-4147-A177-3AD203B41FA5}">
                      <a16:colId xmlns:a16="http://schemas.microsoft.com/office/drawing/2014/main" val="2688202905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487847149"/>
                    </a:ext>
                  </a:extLst>
                </a:gridCol>
                <a:gridCol w="637953">
                  <a:extLst>
                    <a:ext uri="{9D8B030D-6E8A-4147-A177-3AD203B41FA5}">
                      <a16:colId xmlns:a16="http://schemas.microsoft.com/office/drawing/2014/main" val="1546554695"/>
                    </a:ext>
                  </a:extLst>
                </a:gridCol>
                <a:gridCol w="786809">
                  <a:extLst>
                    <a:ext uri="{9D8B030D-6E8A-4147-A177-3AD203B41FA5}">
                      <a16:colId xmlns:a16="http://schemas.microsoft.com/office/drawing/2014/main" val="1652336999"/>
                    </a:ext>
                  </a:extLst>
                </a:gridCol>
                <a:gridCol w="669852">
                  <a:extLst>
                    <a:ext uri="{9D8B030D-6E8A-4147-A177-3AD203B41FA5}">
                      <a16:colId xmlns:a16="http://schemas.microsoft.com/office/drawing/2014/main" val="3541178101"/>
                    </a:ext>
                  </a:extLst>
                </a:gridCol>
                <a:gridCol w="776176">
                  <a:extLst>
                    <a:ext uri="{9D8B030D-6E8A-4147-A177-3AD203B41FA5}">
                      <a16:colId xmlns:a16="http://schemas.microsoft.com/office/drawing/2014/main" val="1981076623"/>
                    </a:ext>
                  </a:extLst>
                </a:gridCol>
              </a:tblGrid>
              <a:tr h="312892">
                <a:tc rowSpan="3">
                  <a:txBody>
                    <a:bodyPr/>
                    <a:lstStyle/>
                    <a:p>
                      <a:pPr algn="ctr" fontAlgn="ctr"/>
                      <a:endParaRPr lang="th-TH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ctr" fontAlgn="ctr"/>
                      <a:endParaRPr lang="th-TH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ลำดับ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endParaRPr lang="th-TH" sz="30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ctr" fontAlgn="ctr"/>
                      <a:r>
                        <a:rPr lang="th-TH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ส่วนราชการ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รายจ่ายลงทุน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การเบิกจ่าย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9700"/>
                          </a:highlight>
                          <a:latin typeface="Verdana" panose="020B0604030504040204" pitchFamily="34" charset="0"/>
                        </a:rPr>
                        <a:t>การใช้จ่าย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45908"/>
                  </a:ext>
                </a:extLst>
              </a:tr>
              <a:tr h="279293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16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C0C0C0"/>
                          </a:highlight>
                          <a:latin typeface="Verdana" panose="020B0604030504040204" pitchFamily="34" charset="0"/>
                        </a:rPr>
                        <a:t>(เป้าหมาย 69.00)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1600" b="1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C0C0C0"/>
                          </a:highlight>
                          <a:latin typeface="Verdana" panose="020B0604030504040204" pitchFamily="34" charset="0"/>
                        </a:rPr>
                        <a:t>(เป้าหมาย 93.88)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753409"/>
                  </a:ext>
                </a:extLst>
              </a:tr>
              <a:tr h="693287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งบจัดสรร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PO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เบิกจ่าย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สูง/ต่ำกว่าเป้าหมาย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cs typeface="+mj-cs"/>
                      </a:endParaRP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(ส.ค.66)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(ส.ค.66)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399651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ตำรวจภูธรจังหวัดพังงา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27.060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8.807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1.513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5.59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-63.41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38.14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-55.74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385336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สำนักงานที่ดินจังหวัด 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19.392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0.592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-65.94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-90.82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411329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ฐานทัพเรือพังงา ทัพเรือภาคที่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19.138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0.496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8.882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46.41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-22.59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49.01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-44.87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789660"/>
                  </a:ext>
                </a:extLst>
              </a:tr>
              <a:tr h="35799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สำนักงานเขตพื้นที่การศึกษามัธยมศึกษาพังงา ภูเก็ต ระนอง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17.064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7.304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9.708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56.89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-12.11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99.69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388254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วิทยาลัยการอาชีพตะกั่วป่า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16.096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9.222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6.874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42.70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-26.30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208490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โรงพยาบาลตะกั่วป่า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12.285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1.829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1.349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10.98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-58.02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25.87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-68.01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280000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เทศบาลเมืองพังงา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11.463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5.255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45.84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-23.16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45.84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-48.04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99631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n-cs"/>
                        </a:rPr>
                        <a:t>วิทยาลัยเทคนิคพังงา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10.990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7.137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0.990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9.01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-59.99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73.95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-19.93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787456"/>
                  </a:ext>
                </a:extLst>
              </a:tr>
            </a:tbl>
          </a:graphicData>
        </a:graphic>
      </p:graphicFrame>
      <p:sp>
        <p:nvSpPr>
          <p:cNvPr id="6" name="Flowchart: Manual Input 5">
            <a:extLst>
              <a:ext uri="{FF2B5EF4-FFF2-40B4-BE49-F238E27FC236}">
                <a16:creationId xmlns:a16="http://schemas.microsoft.com/office/drawing/2014/main" id="{59ABE7A0-DD2E-7413-A52D-CF34157188BE}"/>
              </a:ext>
            </a:extLst>
          </p:cNvPr>
          <p:cNvSpPr/>
          <p:nvPr/>
        </p:nvSpPr>
        <p:spPr>
          <a:xfrm>
            <a:off x="735657" y="2157382"/>
            <a:ext cx="3114845" cy="586533"/>
          </a:xfrm>
          <a:prstGeom prst="flowChartManualInput">
            <a:avLst/>
          </a:prstGeom>
          <a:solidFill>
            <a:srgbClr val="0000FF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จำนวน 18 หน่วยงาน (ต่อ)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CA8B0A-38A7-4028-8F7D-0E838E793D28}"/>
              </a:ext>
            </a:extLst>
          </p:cNvPr>
          <p:cNvSpPr txBox="1"/>
          <p:nvPr/>
        </p:nvSpPr>
        <p:spPr>
          <a:xfrm>
            <a:off x="5905510" y="6428157"/>
            <a:ext cx="36025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ที่มา :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MIS : Financial Analytics</a:t>
            </a: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 ข้อมูล ณ วันที่ </a:t>
            </a:r>
            <a:r>
              <a:rPr lang="en-US" sz="1500" dirty="0">
                <a:solidFill>
                  <a:prstClr val="black"/>
                </a:solidFill>
                <a:highlight>
                  <a:srgbClr val="C0C0C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22</a:t>
            </a: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</a:t>
            </a:r>
            <a:r>
              <a:rPr lang="th-TH" sz="1500" dirty="0">
                <a:solidFill>
                  <a:prstClr val="black"/>
                </a:solidFill>
                <a:highlight>
                  <a:srgbClr val="C0C0C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สิงหาค</a:t>
            </a: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ม 2566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9553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F8BF133-671C-4185-AA13-27BE2EF29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6" y="-24376"/>
            <a:ext cx="9909736" cy="6895344"/>
          </a:xfrm>
          <a:prstGeom prst="rect">
            <a:avLst/>
          </a:prstGeom>
        </p:spPr>
      </p:pic>
      <p:sp>
        <p:nvSpPr>
          <p:cNvPr id="24" name="กล่องข้อความ 27">
            <a:extLst>
              <a:ext uri="{FF2B5EF4-FFF2-40B4-BE49-F238E27FC236}">
                <a16:creationId xmlns:a16="http://schemas.microsoft.com/office/drawing/2014/main" id="{7273028C-8641-76FD-0771-3CE6ECE1A8AC}"/>
              </a:ext>
            </a:extLst>
          </p:cNvPr>
          <p:cNvSpPr txBox="1"/>
          <p:nvPr/>
        </p:nvSpPr>
        <p:spPr>
          <a:xfrm>
            <a:off x="206062" y="3610557"/>
            <a:ext cx="4453835" cy="31700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สำนักงานป้องกันและบรรเทาสาธารณภัยจังหวัดพังงา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โครงการชลประทานพังงา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โรงพยาบาลพังงา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แขวงทางหลวงชนบทพังงา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วิทยาลัยการอาชีพตะกั่วป่า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สำนักงานศึกษาธิการจังหวัดพังงา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สำนักงานสาธารณสุขจังหวัดพังงา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ศูนย์การศึกษาพิเศษประจำจังหวัดพังงา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ที่ทำการปกครองจังหวัดพังงา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โรงเรียนดีบุกพังงา</a:t>
            </a:r>
            <a:r>
              <a:rPr kumimoji="0" lang="th-TH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วิท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ยายน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>
          <a:xfrm>
            <a:off x="9306781" y="6425996"/>
            <a:ext cx="411626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6E1514-983F-408F-ABC0-7DFCF86346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061518" y="1477587"/>
            <a:ext cx="1395285" cy="272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664870"/>
              </p:ext>
            </p:extLst>
          </p:nvPr>
        </p:nvGraphicFramePr>
        <p:xfrm>
          <a:off x="494855" y="1646835"/>
          <a:ext cx="8889838" cy="117346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011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2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4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0574">
                  <a:extLst>
                    <a:ext uri="{9D8B030D-6E8A-4147-A177-3AD203B41FA5}">
                      <a16:colId xmlns:a16="http://schemas.microsoft.com/office/drawing/2014/main" val="267704642"/>
                    </a:ext>
                  </a:extLst>
                </a:gridCol>
              </a:tblGrid>
              <a:tr h="54606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คงเหลือ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06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2565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435.05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342.48</a:t>
                      </a:r>
                      <a:endParaRPr lang="th-TH" sz="3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78.72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i="0" u="none" strike="noStrike" dirty="0"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92.57</a:t>
                      </a:r>
                      <a:endParaRPr lang="th-TH" sz="3200" b="1" i="0" u="none" strike="noStrike" dirty="0"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สี่เหลี่ยมผืนผ้ามุมมน 10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12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38" y="321182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81539AA-50FE-E6B9-E914-63A883A611C6}"/>
              </a:ext>
            </a:extLst>
          </p:cNvPr>
          <p:cNvGrpSpPr/>
          <p:nvPr/>
        </p:nvGrpSpPr>
        <p:grpSpPr>
          <a:xfrm>
            <a:off x="614457" y="2660275"/>
            <a:ext cx="2288231" cy="938724"/>
            <a:chOff x="-415000" y="1957006"/>
            <a:chExt cx="2791245" cy="96783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F2F1E46-121D-2D77-5F89-9D0E60EC826A}"/>
                </a:ext>
              </a:extLst>
            </p:cNvPr>
            <p:cNvSpPr/>
            <p:nvPr/>
          </p:nvSpPr>
          <p:spPr>
            <a:xfrm>
              <a:off x="-302829" y="2124926"/>
              <a:ext cx="2679074" cy="79991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rgbClr val="FBDE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802CC05-FA06-E49F-0B00-334402E13D0D}"/>
                </a:ext>
              </a:extLst>
            </p:cNvPr>
            <p:cNvGrpSpPr/>
            <p:nvPr/>
          </p:nvGrpSpPr>
          <p:grpSpPr>
            <a:xfrm>
              <a:off x="-415000" y="1957006"/>
              <a:ext cx="2679074" cy="872636"/>
              <a:chOff x="-95945" y="1957006"/>
              <a:chExt cx="2480939" cy="872636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DA1D111-21E6-4F85-8345-65002880C3D3}"/>
                  </a:ext>
                </a:extLst>
              </p:cNvPr>
              <p:cNvSpPr/>
              <p:nvPr/>
            </p:nvSpPr>
            <p:spPr>
              <a:xfrm>
                <a:off x="-95945" y="1978425"/>
                <a:ext cx="2480939" cy="829798"/>
              </a:xfrm>
              <a:prstGeom prst="rect">
                <a:avLst/>
              </a:prstGeom>
              <a:solidFill>
                <a:srgbClr val="FEA07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82907E5-0192-42A8-916A-482DAB495F1F}"/>
                  </a:ext>
                </a:extLst>
              </p:cNvPr>
              <p:cNvSpPr txBox="1"/>
              <p:nvPr/>
            </p:nvSpPr>
            <p:spPr>
              <a:xfrm>
                <a:off x="151773" y="1957006"/>
                <a:ext cx="2138618" cy="8726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23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46A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dia New" panose="020B0304020202020204" pitchFamily="34" charset="-34"/>
                  </a:rPr>
                  <a:t>เบิกจ่ายแล้วเสร็จ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46A">
                        <a:lumMod val="75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22 </a:t>
                </a:r>
                <a:r>
                  <a:rPr kumimoji="0" lang="th-TH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546A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dia New" panose="020B0304020202020204" pitchFamily="34" charset="-34"/>
                  </a:rPr>
                  <a:t>หน่วยงาน</a:t>
                </a:r>
              </a:p>
            </p:txBody>
          </p:sp>
        </p:grpSp>
      </p:grpSp>
      <p:sp>
        <p:nvSpPr>
          <p:cNvPr id="25" name="Rectangle 3">
            <a:extLst>
              <a:ext uri="{FF2B5EF4-FFF2-40B4-BE49-F238E27FC236}">
                <a16:creationId xmlns:a16="http://schemas.microsoft.com/office/drawing/2014/main" id="{FC5935AB-645D-4EC7-C572-BA211C064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42" y="177658"/>
            <a:ext cx="7329826" cy="14157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  <a:tab pos="6011863" algn="l"/>
              </a:tabLst>
              <a:defRPr/>
            </a:pPr>
            <a:r>
              <a:rPr kumimoji="0" lang="th-TH" sz="4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หน่วยงานที่ขอกันเงินไว้เบิกเหลื่อมปี พ.ศ. 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2565</a:t>
            </a:r>
            <a:endParaRPr kumimoji="0" lang="th-TH" sz="4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th-TH" sz="4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ของจังหวัดพังงา </a:t>
            </a:r>
            <a:r>
              <a:rPr kumimoji="0" lang="th-TH" sz="43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มีทั้งสิ้น </a:t>
            </a:r>
            <a:r>
              <a:rPr kumimoji="0" lang="en-US" sz="43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28 </a:t>
            </a:r>
            <a:r>
              <a:rPr kumimoji="0" lang="th-TH" sz="43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หน่วยงาน</a:t>
            </a:r>
          </a:p>
        </p:txBody>
      </p:sp>
      <p:sp>
        <p:nvSpPr>
          <p:cNvPr id="9" name="กล่องข้อความ 27">
            <a:extLst>
              <a:ext uri="{FF2B5EF4-FFF2-40B4-BE49-F238E27FC236}">
                <a16:creationId xmlns:a16="http://schemas.microsoft.com/office/drawing/2014/main" id="{D60EBD0D-7E10-09EE-5147-0785BF9074FB}"/>
              </a:ext>
            </a:extLst>
          </p:cNvPr>
          <p:cNvSpPr txBox="1"/>
          <p:nvPr/>
        </p:nvSpPr>
        <p:spPr>
          <a:xfrm>
            <a:off x="4628423" y="3031570"/>
            <a:ext cx="4453835" cy="37856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สำนักงานเขตพื้นที่การศึกษาประถมศึกษาพังงา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สำนักงานการท่องเที่ยวและกีฬาจังหวัดพังงา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สำนักงานโยธา</a:t>
            </a:r>
            <a:r>
              <a:rPr kumimoji="0" lang="th-TH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ธิ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การและผังเมืองจังหวัดพังงา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วิทยาลัยเกษตรและเทคโนโลยีพังงา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สำนักงานปศุสัตว์จังหวัดพังงา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สำนักงานวัฒนธรรมจังหวัดพังงา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สำนักงานเกษตรจังหวัดพังงา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สำนักงานการปฏิรูปที่ดินจังหวัดพังงา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เทศบาลเมืองตะกั่วป่า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โรงเรียนราชประชานุเคราะห์ 35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แขวงทางหลวงพังงา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วิทยาลัยเทคนิคพังงา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0D2714-9D7E-4660-819B-0422300778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56" b="94444" l="10000" r="90000">
                        <a14:foregroundMark x1="20556" y1="28056" x2="22222" y2="13611"/>
                        <a14:foregroundMark x1="22222" y1="13611" x2="22222" y2="26389"/>
                        <a14:foregroundMark x1="22778" y1="21111" x2="29722" y2="21944"/>
                        <a14:foregroundMark x1="23889" y1="17778" x2="24722" y2="9444"/>
                        <a14:foregroundMark x1="19167" y1="17500" x2="19444" y2="21944"/>
                        <a14:foregroundMark x1="17778" y1="20833" x2="17500" y2="17500"/>
                        <a14:foregroundMark x1="44167" y1="13611" x2="43611" y2="13889"/>
                        <a14:foregroundMark x1="39722" y1="8611" x2="39167" y2="5833"/>
                        <a14:foregroundMark x1="77222" y1="27500" x2="75556" y2="11389"/>
                        <a14:foregroundMark x1="75556" y1="11389" x2="82222" y2="25278"/>
                        <a14:foregroundMark x1="82222" y1="25278" x2="78056" y2="28333"/>
                        <a14:foregroundMark x1="82500" y1="18611" x2="82222" y2="24722"/>
                        <a14:foregroundMark x1="40278" y1="50833" x2="57778" y2="49722"/>
                        <a14:foregroundMark x1="57778" y1="49722" x2="46944" y2="58333"/>
                        <a14:foregroundMark x1="46944" y1="58333" x2="43611" y2="52778"/>
                        <a14:foregroundMark x1="47222" y1="42778" x2="54444" y2="40833"/>
                        <a14:foregroundMark x1="55000" y1="42778" x2="46389" y2="43333"/>
                        <a14:foregroundMark x1="53889" y1="85556" x2="66944" y2="93889"/>
                        <a14:foregroundMark x1="66944" y1="93889" x2="60000" y2="85833"/>
                        <a14:foregroundMark x1="63333" y1="91111" x2="65833" y2="92222"/>
                        <a14:foregroundMark x1="64722" y1="92222" x2="72778" y2="88611"/>
                        <a14:foregroundMark x1="45556" y1="93889" x2="26389" y2="94444"/>
                        <a14:foregroundMark x1="26389" y1="94444" x2="32778" y2="92500"/>
                        <a14:foregroundMark x1="32778" y1="92500" x2="31667" y2="91111"/>
                        <a14:foregroundMark x1="31667" y1="91111" x2="30000" y2="90556"/>
                        <a14:foregroundMark x1="25833" y1="62778" x2="26667" y2="78056"/>
                        <a14:foregroundMark x1="26667" y1="78056" x2="28333" y2="63611"/>
                        <a14:foregroundMark x1="28333" y1="63611" x2="28333" y2="63611"/>
                        <a14:foregroundMark x1="73056" y1="61944" x2="64444" y2="75833"/>
                        <a14:foregroundMark x1="64444" y1="75833" x2="76944" y2="67222"/>
                        <a14:foregroundMark x1="76944" y1="67222" x2="73889" y2="60556"/>
                        <a14:foregroundMark x1="71389" y1="47778" x2="83333" y2="39167"/>
                        <a14:foregroundMark x1="83333" y1="39167" x2="71389" y2="46111"/>
                        <a14:foregroundMark x1="71389" y1="46111" x2="71389" y2="46111"/>
                        <a14:foregroundMark x1="17222" y1="38056" x2="26389" y2="49167"/>
                        <a14:foregroundMark x1="26389" y1="49167" x2="16944" y2="39167"/>
                        <a14:foregroundMark x1="25000" y1="88333" x2="28611" y2="89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8780" y="3900525"/>
            <a:ext cx="2477892" cy="2477892"/>
          </a:xfrm>
          <a:prstGeom prst="rect">
            <a:avLst/>
          </a:prstGeom>
        </p:spPr>
      </p:pic>
      <p:sp>
        <p:nvSpPr>
          <p:cNvPr id="20" name="TextBox 12">
            <a:extLst>
              <a:ext uri="{FF2B5EF4-FFF2-40B4-BE49-F238E27FC236}">
                <a16:creationId xmlns:a16="http://schemas.microsoft.com/office/drawing/2014/main" id="{BC5D82AD-A4AD-4CCA-9D7B-6F18E48CF4C4}"/>
              </a:ext>
            </a:extLst>
          </p:cNvPr>
          <p:cNvSpPr txBox="1"/>
          <p:nvPr/>
        </p:nvSpPr>
        <p:spPr>
          <a:xfrm>
            <a:off x="7186321" y="6263224"/>
            <a:ext cx="2146065" cy="5539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ที่มา :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MIS : Financial Analytics</a:t>
            </a: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ข้อมูล ณ วันที่ </a:t>
            </a:r>
            <a:r>
              <a:rPr lang="th-TH" sz="15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22</a:t>
            </a: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สิงหาคม 2566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0049FD-ED76-483D-A77E-B6782D6D97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1" b="97412" l="4607" r="98645">
                        <a14:foregroundMark x1="8943" y1="59765" x2="4607" y2="72235"/>
                        <a14:foregroundMark x1="4607" y1="72235" x2="17886" y2="96235"/>
                        <a14:foregroundMark x1="17886" y1="96235" x2="31436" y2="94118"/>
                        <a14:foregroundMark x1="31436" y1="94118" x2="38482" y2="91059"/>
                        <a14:foregroundMark x1="77507" y1="9176" x2="94851" y2="6118"/>
                        <a14:foregroundMark x1="94851" y1="6118" x2="90244" y2="13176"/>
                        <a14:foregroundMark x1="94851" y1="3529" x2="94580" y2="3294"/>
                        <a14:foregroundMark x1="6504" y1="62118" x2="5149" y2="62824"/>
                        <a14:foregroundMark x1="17073" y1="97412" x2="28997" y2="97647"/>
                        <a14:foregroundMark x1="98645" y1="471" x2="98645" y2="4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314" y="2420489"/>
            <a:ext cx="1001512" cy="115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37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0DB2DDD0-F45A-4E87-A740-CDA16BF9F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906000" cy="6857999"/>
          </a:xfrm>
          <a:prstGeom prst="rect">
            <a:avLst/>
          </a:prstGeom>
        </p:spPr>
      </p:pic>
      <p:sp>
        <p:nvSpPr>
          <p:cNvPr id="3" name="สี่เหลี่ยมผืนผ้ามุมมน 10">
            <a:extLst>
              <a:ext uri="{FF2B5EF4-FFF2-40B4-BE49-F238E27FC236}">
                <a16:creationId xmlns:a16="http://schemas.microsoft.com/office/drawing/2014/main" id="{1280A3E6-1CE2-18F6-197B-C4F799C43B6D}"/>
              </a:ext>
            </a:extLst>
          </p:cNvPr>
          <p:cNvSpPr/>
          <p:nvPr/>
        </p:nvSpPr>
        <p:spPr>
          <a:xfrm>
            <a:off x="682972" y="367375"/>
            <a:ext cx="8540054" cy="111043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4" name="Picture 2" descr="ผลการค้นหารูปภาพสำหรับ ตราสัญลักษณ์ กรมบัญชีกลาง">
            <a:extLst>
              <a:ext uri="{FF2B5EF4-FFF2-40B4-BE49-F238E27FC236}">
                <a16:creationId xmlns:a16="http://schemas.microsoft.com/office/drawing/2014/main" id="{B4956D97-0A94-E9FB-403A-7D5F801D1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589" y="430842"/>
            <a:ext cx="852995" cy="9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D47C4A1-BBB0-E0FD-34F4-934070296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723" y="308263"/>
            <a:ext cx="6818142" cy="116955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หน่วยงานที่ขอกันเงินไว้เบิกเหลื่อมปี พ.ศ. 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2565</a:t>
            </a:r>
            <a:endParaRPr kumimoji="0" lang="th-TH" sz="3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ของจังหวัดพังงา 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เบิกจ่ายไม่แล้วเสร็จ 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6 </a:t>
            </a:r>
            <a:r>
              <a:rPr kumimoji="0" lang="th-TH" sz="3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หน่วยงาน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28605E4-630B-688B-51ED-2E7681745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828232"/>
              </p:ext>
            </p:extLst>
          </p:nvPr>
        </p:nvGraphicFramePr>
        <p:xfrm>
          <a:off x="435933" y="2177205"/>
          <a:ext cx="9034131" cy="3245400"/>
        </p:xfrm>
        <a:graphic>
          <a:graphicData uri="http://schemas.openxmlformats.org/drawingml/2006/table">
            <a:tbl>
              <a:tblPr/>
              <a:tblGrid>
                <a:gridCol w="530395">
                  <a:extLst>
                    <a:ext uri="{9D8B030D-6E8A-4147-A177-3AD203B41FA5}">
                      <a16:colId xmlns:a16="http://schemas.microsoft.com/office/drawing/2014/main" val="3038703407"/>
                    </a:ext>
                  </a:extLst>
                </a:gridCol>
                <a:gridCol w="4134973">
                  <a:extLst>
                    <a:ext uri="{9D8B030D-6E8A-4147-A177-3AD203B41FA5}">
                      <a16:colId xmlns:a16="http://schemas.microsoft.com/office/drawing/2014/main" val="1693043626"/>
                    </a:ext>
                  </a:extLst>
                </a:gridCol>
                <a:gridCol w="1256194">
                  <a:extLst>
                    <a:ext uri="{9D8B030D-6E8A-4147-A177-3AD203B41FA5}">
                      <a16:colId xmlns:a16="http://schemas.microsoft.com/office/drawing/2014/main" val="1996643534"/>
                    </a:ext>
                  </a:extLst>
                </a:gridCol>
                <a:gridCol w="984018">
                  <a:extLst>
                    <a:ext uri="{9D8B030D-6E8A-4147-A177-3AD203B41FA5}">
                      <a16:colId xmlns:a16="http://schemas.microsoft.com/office/drawing/2014/main" val="2483157256"/>
                    </a:ext>
                  </a:extLst>
                </a:gridCol>
                <a:gridCol w="1113127">
                  <a:extLst>
                    <a:ext uri="{9D8B030D-6E8A-4147-A177-3AD203B41FA5}">
                      <a16:colId xmlns:a16="http://schemas.microsoft.com/office/drawing/2014/main" val="3716856457"/>
                    </a:ext>
                  </a:extLst>
                </a:gridCol>
                <a:gridCol w="1015424">
                  <a:extLst>
                    <a:ext uri="{9D8B030D-6E8A-4147-A177-3AD203B41FA5}">
                      <a16:colId xmlns:a16="http://schemas.microsoft.com/office/drawing/2014/main" val="1745163906"/>
                    </a:ext>
                  </a:extLst>
                </a:gridCol>
              </a:tblGrid>
              <a:tr h="3002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ลำดับ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หน่วยงาน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รวมเงินกัน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เบิกจ่าย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ร้อยละ</a:t>
                      </a:r>
                    </a:p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เบิกจ่าย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คงเหลือ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366624"/>
                  </a:ext>
                </a:extLst>
              </a:tr>
              <a:tr h="300246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ไว้เบิกเหลื่อมปี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822838"/>
                  </a:ext>
                </a:extLst>
              </a:tr>
              <a:tr h="456240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80.95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37.56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46.40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43.39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706387"/>
                  </a:ext>
                </a:extLst>
              </a:tr>
              <a:tr h="42530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2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78.40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65.62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83.70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260208"/>
                  </a:ext>
                </a:extLst>
              </a:tr>
              <a:tr h="383457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ตำรวจภูธรจังหวัดพังงา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45.25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79.46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467442"/>
                  </a:ext>
                </a:extLst>
              </a:tr>
              <a:tr h="46783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70.02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743467"/>
                  </a:ext>
                </a:extLst>
              </a:tr>
              <a:tr h="44656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สำนักงานเขตพื้นที่การศึกษามัธยมศึกษาพังงา ภูเก็ต ระนอง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54.98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573675"/>
                  </a:ext>
                </a:extLst>
              </a:tr>
              <a:tr h="445883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สำนักงานส่งเสริมการเรียนรู้จังหวัดพังงา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57.64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278345"/>
                  </a:ext>
                </a:extLst>
              </a:tr>
            </a:tbl>
          </a:graphicData>
        </a:graphic>
      </p:graphicFrame>
      <p:sp>
        <p:nvSpPr>
          <p:cNvPr id="17" name="สี่เหลี่ยมผืนผ้า 1">
            <a:extLst>
              <a:ext uri="{FF2B5EF4-FFF2-40B4-BE49-F238E27FC236}">
                <a16:creationId xmlns:a16="http://schemas.microsoft.com/office/drawing/2014/main" id="{2DA388A7-6F28-3EAC-7EAE-642D39BDE785}"/>
              </a:ext>
            </a:extLst>
          </p:cNvPr>
          <p:cNvSpPr/>
          <p:nvPr/>
        </p:nvSpPr>
        <p:spPr>
          <a:xfrm>
            <a:off x="8160894" y="1904741"/>
            <a:ext cx="1395285" cy="272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หน่วย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ล้านบาท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C59B2C07-2F84-4A5C-BC7B-5DDA668159CE}"/>
              </a:ext>
            </a:extLst>
          </p:cNvPr>
          <p:cNvSpPr txBox="1"/>
          <p:nvPr/>
        </p:nvSpPr>
        <p:spPr>
          <a:xfrm>
            <a:off x="5949232" y="6167460"/>
            <a:ext cx="3520832" cy="3231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ที่มา :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MIS : Financial Analytics</a:t>
            </a:r>
            <a:r>
              <a:rPr kumimoji="0" lang="th-TH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  ข้อมูล ณ วันที่ </a:t>
            </a:r>
            <a:r>
              <a:rPr lang="en-US" sz="15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22 </a:t>
            </a:r>
            <a:r>
              <a:rPr lang="th-TH" sz="1500" dirty="0">
                <a:solidFill>
                  <a:prstClr val="black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สิงหาคม 2566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99486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BA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สี่เหลี่ยมผืนผ้า 13"/>
          <p:cNvSpPr/>
          <p:nvPr/>
        </p:nvSpPr>
        <p:spPr>
          <a:xfrm>
            <a:off x="250816" y="227226"/>
            <a:ext cx="9534637" cy="113401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2547_Ddinya-06" panose="02000000000000000000" pitchFamily="2" charset="0"/>
              <a:ea typeface="+mn-ea"/>
              <a:cs typeface="2547_Ddinya-06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การดำเนินการเร่งรัดติดตามการเบิกจ่ายและการใช้จ่าย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เงินงบประมาณรายจ่ายลงทุนประจำปีงบประมาณ พ.ศ. 2566 </a:t>
            </a:r>
            <a:r>
              <a:rPr kumimoji="0" lang="th-TH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2547_Ddinya-06" panose="02000000000000000000" pitchFamily="2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2547_Ddinya-06" panose="02000000000000000000" pitchFamily="2" charset="0"/>
              <a:ea typeface="+mn-ea"/>
              <a:cs typeface="2547_Ddinya-06" panose="02000000000000000000" pitchFamily="2" charset="0"/>
            </a:endParaRPr>
          </a:p>
        </p:txBody>
      </p:sp>
      <p:pic>
        <p:nvPicPr>
          <p:cNvPr id="39" name="รูปภาพ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57433" y="3924303"/>
            <a:ext cx="938335" cy="938335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5AF42FCE-66C8-4FA5-8DE4-87FA5BA3616C}"/>
              </a:ext>
            </a:extLst>
          </p:cNvPr>
          <p:cNvSpPr txBox="1"/>
          <p:nvPr/>
        </p:nvSpPr>
        <p:spPr>
          <a:xfrm>
            <a:off x="250816" y="1525870"/>
            <a:ext cx="7576289" cy="8617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500" b="1" i="0" u="none" strike="noStrike" kern="1200" cap="none" spc="0" normalizeH="0" baseline="0" noProof="0" dirty="0">
                <a:ln>
                  <a:noFill/>
                </a:ln>
                <a:solidFill>
                  <a:srgbClr val="FF464C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ประชุมคณะกรรมการเร่งรัดติดตามการดำเนินงานและการใช้จ่ายประจำปี พ.ศ. 2566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2500" b="1" dirty="0">
                <a:solidFill>
                  <a:srgbClr val="FF464C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                                                                                                                 </a:t>
            </a:r>
            <a:r>
              <a:rPr kumimoji="0" lang="th-TH" sz="2500" b="1" i="0" u="none" strike="noStrike" kern="1200" cap="none" spc="0" normalizeH="0" baseline="0" noProof="0" dirty="0">
                <a:ln>
                  <a:noFill/>
                </a:ln>
                <a:solidFill>
                  <a:srgbClr val="FF464C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ครั้งที่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464C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+mn-cs"/>
              </a:rPr>
              <a:t> </a:t>
            </a:r>
            <a:r>
              <a:rPr kumimoji="0" lang="th-TH" sz="2500" b="1" i="0" u="none" strike="noStrike" kern="1200" cap="none" spc="0" normalizeH="0" baseline="0" noProof="0" dirty="0">
                <a:ln>
                  <a:noFill/>
                </a:ln>
                <a:solidFill>
                  <a:srgbClr val="FF464C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9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FF464C"/>
                </a:solidFill>
                <a:effectLst/>
                <a:uLnTx/>
                <a:uFillTx/>
                <a:latin typeface="Angsana New" panose="02020603050405020304" pitchFamily="18" charset="-34"/>
                <a:ea typeface="+mn-ea"/>
                <a:cs typeface="Angsana New" panose="02020603050405020304" pitchFamily="18" charset="-34"/>
              </a:rPr>
              <a:t>/2566</a:t>
            </a:r>
            <a:endParaRPr kumimoji="0" lang="th-TH" sz="2500" b="1" i="0" u="none" strike="noStrike" kern="1200" cap="none" spc="0" normalizeH="0" baseline="0" noProof="0" dirty="0">
              <a:ln>
                <a:noFill/>
              </a:ln>
              <a:solidFill>
                <a:srgbClr val="FF464C"/>
              </a:solidFill>
              <a:effectLst/>
              <a:uLnTx/>
              <a:uFillTx/>
              <a:latin typeface="Angsana New" panose="02020603050405020304" pitchFamily="18" charset="-34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9E7C328E-FD4E-4BDA-B33D-8A75213DB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237" y="3424237"/>
            <a:ext cx="9525" cy="9525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8FFFD4B-1CB4-45D8-A6BE-1B50D1AAB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637" y="3576637"/>
            <a:ext cx="9525" cy="9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AC43F9-1507-BBE6-FBA3-F73DE44C11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375" b="78750" l="20469" r="78438">
                        <a14:foregroundMark x1="76094" y1="42344" x2="64063" y2="36406"/>
                        <a14:foregroundMark x1="64063" y1="36406" x2="57344" y2="30312"/>
                        <a14:foregroundMark x1="57344" y1="30312" x2="54153" y2="35042"/>
                        <a14:foregroundMark x1="52455" y1="37065" x2="41406" y2="38125"/>
                        <a14:foregroundMark x1="41406" y1="38125" x2="31719" y2="45938"/>
                        <a14:foregroundMark x1="31719" y1="45938" x2="29688" y2="55469"/>
                        <a14:foregroundMark x1="29688" y1="55469" x2="34688" y2="65625"/>
                        <a14:foregroundMark x1="48125" y1="78750" x2="45613" y2="69298"/>
                        <a14:foregroundMark x1="53882" y1="48347" x2="56719" y2="47031"/>
                        <a14:foregroundMark x1="56719" y1="47031" x2="64227" y2="49053"/>
                        <a14:foregroundMark x1="77257" y1="43156" x2="78281" y2="42656"/>
                        <a14:backgroundMark x1="54219" y1="48750" x2="44688" y2="52500"/>
                        <a14:backgroundMark x1="44688" y1="52500" x2="41875" y2="61563"/>
                        <a14:backgroundMark x1="41875" y1="61563" x2="45781" y2="69219"/>
                        <a14:backgroundMark x1="45781" y1="69219" x2="45938" y2="58750"/>
                        <a14:backgroundMark x1="54219" y1="35000" x2="54688" y2="35625"/>
                        <a14:backgroundMark x1="63906" y1="49688" x2="76719" y2="44219"/>
                      </a14:backgroundRemoval>
                    </a14:imgEffect>
                  </a14:imgLayer>
                </a14:imgProps>
              </a:ext>
            </a:extLst>
          </a:blip>
          <a:srcRect l="13224" t="17848" r="14181" b="15509"/>
          <a:stretch/>
        </p:blipFill>
        <p:spPr>
          <a:xfrm>
            <a:off x="-1754289" y="4706651"/>
            <a:ext cx="1546773" cy="14199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A2B0A5-C094-A11A-B5A2-A4294FAE0F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375" b="78750" l="20469" r="78438">
                        <a14:foregroundMark x1="76094" y1="42344" x2="64063" y2="36406"/>
                        <a14:foregroundMark x1="64063" y1="36406" x2="57344" y2="30312"/>
                        <a14:foregroundMark x1="57344" y1="30312" x2="54153" y2="35042"/>
                        <a14:foregroundMark x1="52455" y1="37065" x2="41406" y2="38125"/>
                        <a14:foregroundMark x1="41406" y1="38125" x2="31719" y2="45938"/>
                        <a14:foregroundMark x1="31719" y1="45938" x2="29688" y2="55469"/>
                        <a14:foregroundMark x1="29688" y1="55469" x2="34688" y2="65625"/>
                        <a14:foregroundMark x1="48125" y1="78750" x2="45613" y2="69298"/>
                        <a14:foregroundMark x1="53882" y1="48347" x2="56719" y2="47031"/>
                        <a14:foregroundMark x1="56719" y1="47031" x2="64227" y2="49053"/>
                        <a14:foregroundMark x1="77257" y1="43156" x2="78281" y2="42656"/>
                        <a14:backgroundMark x1="54219" y1="48750" x2="44688" y2="52500"/>
                        <a14:backgroundMark x1="44688" y1="52500" x2="41875" y2="61563"/>
                        <a14:backgroundMark x1="41875" y1="61563" x2="45781" y2="69219"/>
                        <a14:backgroundMark x1="45781" y1="69219" x2="45938" y2="58750"/>
                        <a14:backgroundMark x1="54219" y1="35000" x2="54688" y2="35625"/>
                        <a14:backgroundMark x1="63906" y1="49688" x2="76719" y2="44219"/>
                      </a14:backgroundRemoval>
                    </a14:imgEffect>
                  </a14:imgLayer>
                </a14:imgProps>
              </a:ext>
            </a:extLst>
          </a:blip>
          <a:srcRect l="13224" t="17848" r="14181" b="15509"/>
          <a:stretch/>
        </p:blipFill>
        <p:spPr>
          <a:xfrm rot="7422240">
            <a:off x="-1993143" y="2587655"/>
            <a:ext cx="1546773" cy="1419969"/>
          </a:xfrm>
          <a:prstGeom prst="rect">
            <a:avLst/>
          </a:prstGeom>
        </p:spPr>
      </p:pic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627C7EFB-2F7E-4DE9-9508-8822CCF9B1F9}"/>
              </a:ext>
            </a:extLst>
          </p:cNvPr>
          <p:cNvSpPr/>
          <p:nvPr/>
        </p:nvSpPr>
        <p:spPr>
          <a:xfrm>
            <a:off x="503610" y="307243"/>
            <a:ext cx="968066" cy="982811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359BD5-21B9-4211-B542-35BC360CDB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369" y="312041"/>
            <a:ext cx="826549" cy="949995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7F7EE75-283E-4B8B-AF4E-829AFAF85AC7}"/>
              </a:ext>
            </a:extLst>
          </p:cNvPr>
          <p:cNvSpPr/>
          <p:nvPr/>
        </p:nvSpPr>
        <p:spPr>
          <a:xfrm>
            <a:off x="250816" y="2081217"/>
            <a:ext cx="3247296" cy="44014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วันพุธที่ </a:t>
            </a:r>
            <a:r>
              <a:rPr lang="th-TH" b="1" dirty="0">
                <a:solidFill>
                  <a:prstClr val="white"/>
                </a:solidFill>
                <a:latin typeface="Calibri" panose="020F0502020204030204"/>
                <a:cs typeface="Cordia New" panose="020B0304020202020204" pitchFamily="34" charset="-34"/>
              </a:rPr>
              <a:t>23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rPr>
              <a:t> สิงหาคม 2566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3239206-F514-4357-8010-93F8D3E376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0907" y="2635527"/>
            <a:ext cx="2534454" cy="190127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5BC1E68-8A5F-473B-A7D4-D970831CF2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9674" y="2619380"/>
            <a:ext cx="2534454" cy="190127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750A9E1-8C0B-4F00-9AE2-7517C7080E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9673" y="4776784"/>
            <a:ext cx="2534455" cy="190127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31B8A48-E6B2-4070-B2BC-558FEC89960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483" b="21668"/>
          <a:stretch/>
        </p:blipFill>
        <p:spPr>
          <a:xfrm>
            <a:off x="420318" y="4776784"/>
            <a:ext cx="2725376" cy="1925542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C9A107B-866F-4A93-9FDB-32E1357ECF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6335" y="4758274"/>
            <a:ext cx="2559129" cy="191978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FAF325E-CF57-45A8-A3BE-6C48C78658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19642" y="606125"/>
            <a:ext cx="1759901" cy="2254033"/>
          </a:xfrm>
          <a:prstGeom prst="diamond">
            <a:avLst/>
          </a:prstGeom>
          <a:ln w="28575">
            <a:solidFill>
              <a:srgbClr val="FF6D7B"/>
            </a:solidFill>
          </a:ln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CFF20294-10DD-43F6-BE5D-47F0ABC75035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7959"/>
          <a:stretch/>
        </p:blipFill>
        <p:spPr>
          <a:xfrm>
            <a:off x="499114" y="2653994"/>
            <a:ext cx="2725376" cy="1925325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0391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AE81701-5598-4B89-8B2E-4357D8D4B0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08"/>
          <a:stretch/>
        </p:blipFill>
        <p:spPr>
          <a:xfrm>
            <a:off x="6762101" y="2218650"/>
            <a:ext cx="3043163" cy="2030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40C24E-0445-4A7A-BB90-8333B12AA5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70" t="21240"/>
          <a:stretch/>
        </p:blipFill>
        <p:spPr>
          <a:xfrm>
            <a:off x="483800" y="1311476"/>
            <a:ext cx="2878978" cy="1930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9C22F7-6F32-480B-83F4-CF85D4C72F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200" t="13953"/>
          <a:stretch/>
        </p:blipFill>
        <p:spPr>
          <a:xfrm>
            <a:off x="6701819" y="4481843"/>
            <a:ext cx="3119419" cy="2265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43D354-26A8-4782-B5E8-236A529673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945"/>
          <a:stretch/>
        </p:blipFill>
        <p:spPr>
          <a:xfrm>
            <a:off x="447105" y="3750124"/>
            <a:ext cx="2952369" cy="1727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กล่องข้อความ 16">
            <a:extLst>
              <a:ext uri="{FF2B5EF4-FFF2-40B4-BE49-F238E27FC236}">
                <a16:creationId xmlns:a16="http://schemas.microsoft.com/office/drawing/2014/main" id="{D1FBA2AA-D1D7-427F-B644-79E398D600EF}"/>
              </a:ext>
            </a:extLst>
          </p:cNvPr>
          <p:cNvSpPr txBox="1"/>
          <p:nvPr/>
        </p:nvSpPr>
        <p:spPr>
          <a:xfrm>
            <a:off x="435936" y="2810990"/>
            <a:ext cx="6358804" cy="1107996"/>
          </a:xfrm>
          <a:prstGeom prst="rect">
            <a:avLst/>
          </a:prstGeom>
          <a:solidFill>
            <a:srgbClr val="FFB3BA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วันพุธที่ </a:t>
            </a:r>
            <a:r>
              <a:rPr lang="th-TH" sz="1800" b="1" dirty="0">
                <a:solidFill>
                  <a:srgbClr val="FFFF00"/>
                </a:solidFill>
                <a:highlight>
                  <a:srgbClr val="FF6D7B"/>
                </a:highlight>
                <a:latin typeface="2547_Ddinya-06" panose="02000000000000000000" pitchFamily="2" charset="0"/>
                <a:cs typeface="Angsana New" panose="02020603050405020304" pitchFamily="18" charset="-34"/>
              </a:rPr>
              <a:t>9 สิงหา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คม 2566 เวลา 16.00 น.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โรงเรียนสตรีพังงา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โครงการก่อสร้างอาคารเรียน 318ล./55-ข (ในเขตแผ่นดินไหว)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โรงเรียนเทศบาลโคกกลอย : 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โครงการก่อสร้างอาคารเรียนอนุบาล 4 ชั้น 12 ห้องเรียน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สำนักงานพัฒนาสังคมและความมั่นคงของมนุษย์จังหวัดพังงา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โครงการก่อสร้างศูนย์บริการคนพิการจังหวัดพังงา</a:t>
            </a:r>
          </a:p>
        </p:txBody>
      </p:sp>
      <p:sp>
        <p:nvSpPr>
          <p:cNvPr id="11" name="กล่องข้อความ 16">
            <a:extLst>
              <a:ext uri="{FF2B5EF4-FFF2-40B4-BE49-F238E27FC236}">
                <a16:creationId xmlns:a16="http://schemas.microsoft.com/office/drawing/2014/main" id="{03C57CF2-C7AF-420B-B2E1-4F9BDB283101}"/>
              </a:ext>
            </a:extLst>
          </p:cNvPr>
          <p:cNvSpPr txBox="1"/>
          <p:nvPr/>
        </p:nvSpPr>
        <p:spPr>
          <a:xfrm>
            <a:off x="3295385" y="4031624"/>
            <a:ext cx="6358803" cy="1107996"/>
          </a:xfrm>
          <a:prstGeom prst="rect">
            <a:avLst/>
          </a:prstGeom>
          <a:solidFill>
            <a:srgbClr val="FFB3BA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วันพุธที่ </a:t>
            </a:r>
            <a:r>
              <a:rPr lang="th-TH" sz="1800" b="1" dirty="0">
                <a:solidFill>
                  <a:srgbClr val="FFFF00"/>
                </a:solidFill>
                <a:highlight>
                  <a:srgbClr val="FF6D7B"/>
                </a:highlight>
                <a:latin typeface="2547_Ddinya-06" panose="02000000000000000000" pitchFamily="2" charset="0"/>
                <a:cs typeface="Angsana New" panose="02020603050405020304" pitchFamily="18" charset="-34"/>
              </a:rPr>
              <a:t>16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 สิ</a:t>
            </a:r>
            <a:r>
              <a:rPr lang="th-TH" sz="1800" b="1" dirty="0" err="1">
                <a:solidFill>
                  <a:srgbClr val="FFFF00"/>
                </a:solidFill>
                <a:highlight>
                  <a:srgbClr val="FF6D7B"/>
                </a:highlight>
                <a:latin typeface="2547_Ddinya-06" panose="02000000000000000000" pitchFamily="2" charset="0"/>
                <a:cs typeface="Angsana New" panose="02020603050405020304" pitchFamily="18" charset="-34"/>
              </a:rPr>
              <a:t>งห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าคม 2566 เวลา 16.00 น.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โรงเรียนสตรีพังงา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 โครงการก่อสร้างอาคารเรียน 318ล./55-ข (ในเขตแผ่นดินไหว)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โรงเรียนเทศบาลโคกกลอย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โครงการก่อสร้างอาคารเรียนอนุบาล 4 ชั้น 12 ห้องเรียน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สำนักงานพัฒนาสังคมและความมั่นคงของมนุษย์จังหวัดพังงา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 โครงการก่อสร้างศูนย์บริการคนพิการจังหวัดพังงา</a:t>
            </a:r>
          </a:p>
        </p:txBody>
      </p:sp>
      <p:sp>
        <p:nvSpPr>
          <p:cNvPr id="19" name="สี่เหลี่ยมผืนผ้า 13">
            <a:extLst>
              <a:ext uri="{FF2B5EF4-FFF2-40B4-BE49-F238E27FC236}">
                <a16:creationId xmlns:a16="http://schemas.microsoft.com/office/drawing/2014/main" id="{E6814C15-8D1A-4FE8-BE37-3B5E2EBF74FE}"/>
              </a:ext>
            </a:extLst>
          </p:cNvPr>
          <p:cNvSpPr/>
          <p:nvPr/>
        </p:nvSpPr>
        <p:spPr>
          <a:xfrm>
            <a:off x="435936" y="163207"/>
            <a:ext cx="8878186" cy="1077218"/>
          </a:xfrm>
          <a:prstGeom prst="rect">
            <a:avLst/>
          </a:prstGeom>
          <a:solidFill>
            <a:srgbClr val="FF758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2547_Ddinya-06" panose="02000000000000000000" pitchFamily="2" charset="0"/>
              <a:ea typeface="+mn-ea"/>
              <a:cs typeface="2547_Ddinya-06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+mn-cs"/>
              </a:rPr>
              <a:t>         </a:t>
            </a:r>
            <a:r>
              <a:rPr kumimoji="0" lang="th-TH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การดำเนินการเร่งรัดติดตามการเบิกจ่ายเงินกันไว้เบิกเหลื่อมปี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+mn-cs"/>
              </a:rPr>
              <a:t>    </a:t>
            </a:r>
            <a:r>
              <a:rPr kumimoji="0" lang="th-TH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งบประมาณ พ.ศ. 2565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2547_Ddinya-06" panose="02000000000000000000" pitchFamily="2" charset="0"/>
              <a:ea typeface="+mn-ea"/>
              <a:cs typeface="2547_Ddinya-06" panose="02000000000000000000" pitchFamily="2" charset="0"/>
            </a:endParaRPr>
          </a:p>
        </p:txBody>
      </p:sp>
      <p:sp>
        <p:nvSpPr>
          <p:cNvPr id="10" name="กล่องข้อความ 16">
            <a:extLst>
              <a:ext uri="{FF2B5EF4-FFF2-40B4-BE49-F238E27FC236}">
                <a16:creationId xmlns:a16="http://schemas.microsoft.com/office/drawing/2014/main" id="{134F1F46-956E-4CAC-B910-DDB259D5E543}"/>
              </a:ext>
            </a:extLst>
          </p:cNvPr>
          <p:cNvSpPr txBox="1"/>
          <p:nvPr/>
        </p:nvSpPr>
        <p:spPr>
          <a:xfrm>
            <a:off x="3462434" y="1562069"/>
            <a:ext cx="6358804" cy="1107996"/>
          </a:xfrm>
          <a:prstGeom prst="rect">
            <a:avLst/>
          </a:prstGeom>
          <a:solidFill>
            <a:srgbClr val="FFB3BA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วันพฤหัสบดีที่ </a:t>
            </a:r>
            <a:r>
              <a:rPr lang="th-TH" sz="1800" b="1" dirty="0">
                <a:solidFill>
                  <a:srgbClr val="FFFF00"/>
                </a:solidFill>
                <a:highlight>
                  <a:srgbClr val="FF6D7B"/>
                </a:highlight>
                <a:latin typeface="2547_Ddinya-06" panose="02000000000000000000" pitchFamily="2" charset="0"/>
                <a:cs typeface="Angsana New" panose="02020603050405020304" pitchFamily="18" charset="-34"/>
              </a:rPr>
              <a:t>3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 สิงหาคม 2566 เวลา 16.00 น.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โรงเรียนสตรีพังงา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โครงการก่อสร้างอาคารเรียน 318ล./55-ข (ในเขตแผ่นดินไหว)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โรงเรียนเทศบาลโคกกลอย : 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โครงการก่อสร้างอาคารเรียนอนุบาล 4 ชั้น 12 ห้องเรียน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สำนักงานพัฒนาสังคมและความมั่นคงของมนุษย์จังหวัดพังงา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โครงการก่อสร้างศูนย์บริการคนพิการจังหวัดพังงา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BD7DA9-D457-4E35-A590-F96D472260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258" y="191511"/>
            <a:ext cx="975445" cy="9876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134792A-5E55-49C5-834F-CC5B3AAB5A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039" y="257970"/>
            <a:ext cx="773885" cy="887691"/>
          </a:xfrm>
          <a:prstGeom prst="rect">
            <a:avLst/>
          </a:prstGeom>
        </p:spPr>
      </p:pic>
      <p:sp>
        <p:nvSpPr>
          <p:cNvPr id="12" name="กล่องข้อความ 16">
            <a:extLst>
              <a:ext uri="{FF2B5EF4-FFF2-40B4-BE49-F238E27FC236}">
                <a16:creationId xmlns:a16="http://schemas.microsoft.com/office/drawing/2014/main" id="{B8820895-F730-4D41-9E8F-8BF06E4FC4B4}"/>
              </a:ext>
            </a:extLst>
          </p:cNvPr>
          <p:cNvSpPr txBox="1"/>
          <p:nvPr/>
        </p:nvSpPr>
        <p:spPr>
          <a:xfrm>
            <a:off x="447105" y="5421048"/>
            <a:ext cx="6358803" cy="1107996"/>
          </a:xfrm>
          <a:prstGeom prst="rect">
            <a:avLst/>
          </a:prstGeom>
          <a:solidFill>
            <a:srgbClr val="FFB3BA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วันพุธที่ 23 สิ</a:t>
            </a:r>
            <a:r>
              <a:rPr lang="th-TH" sz="1800" b="1" dirty="0" err="1">
                <a:solidFill>
                  <a:srgbClr val="FFFF00"/>
                </a:solidFill>
                <a:highlight>
                  <a:srgbClr val="FF6D7B"/>
                </a:highlight>
                <a:latin typeface="2547_Ddinya-06" panose="02000000000000000000" pitchFamily="2" charset="0"/>
                <a:cs typeface="Angsana New" panose="02020603050405020304" pitchFamily="18" charset="-34"/>
              </a:rPr>
              <a:t>งห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าคม 2566 เวลา 16.00 น.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โรงเรียนสตรีพังงา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 โครงการก่อสร้างอาคารเรียน 318ล./55-ข (ในเขตแผ่นดินไหว)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โรงเรียนเทศบาลโคกกลอย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โครงการก่อสร้างอาคารเรียนอนุบาล 4 ชั้น 12 ห้องเรียน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สำนักงานพัฒนาสังคมและความมั่นคงของมนุษย์จังหวัดพังงา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 โครงการก่อสร้างศูนย์บริการคนพิการจังหวัดพังงา</a:t>
            </a:r>
          </a:p>
        </p:txBody>
      </p:sp>
    </p:spTree>
    <p:extLst>
      <p:ext uri="{BB962C8B-B14F-4D97-AF65-F5344CB8AC3E}">
        <p14:creationId xmlns:p14="http://schemas.microsoft.com/office/powerpoint/2010/main" val="1594558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9C79435B-7655-4289-AFC7-FEE424620589}"/>
              </a:ext>
            </a:extLst>
          </p:cNvPr>
          <p:cNvSpPr/>
          <p:nvPr/>
        </p:nvSpPr>
        <p:spPr>
          <a:xfrm rot="5400000">
            <a:off x="4099427" y="-4156914"/>
            <a:ext cx="1681281" cy="9906000"/>
          </a:xfrm>
          <a:prstGeom prst="rtTriangle">
            <a:avLst/>
          </a:prstGeom>
          <a:solidFill>
            <a:srgbClr val="1E315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2B8E3B8B-56C1-4604-3475-6D34C78440A6}"/>
              </a:ext>
            </a:extLst>
          </p:cNvPr>
          <p:cNvSpPr/>
          <p:nvPr/>
        </p:nvSpPr>
        <p:spPr>
          <a:xfrm>
            <a:off x="0" y="6245226"/>
            <a:ext cx="9906000" cy="640159"/>
          </a:xfrm>
          <a:prstGeom prst="rect">
            <a:avLst/>
          </a:prstGeom>
          <a:solidFill>
            <a:srgbClr val="1E3159"/>
          </a:solidFill>
          <a:ln>
            <a:solidFill>
              <a:srgbClr val="B3DF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881063" y="2643189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60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4365538" y="3010645"/>
            <a:ext cx="41487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8800" b="1" dirty="0">
                <a:solidFill>
                  <a:srgbClr val="FF6D7B"/>
                </a:solidFill>
                <a:latin typeface="Times New Roman" pitchFamily="18" charset="0"/>
              </a:rPr>
              <a:t>ขอขอบคุณ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EC92-83A4-4CF8-8E70-3DC856435A4C}" type="slidenum">
              <a:rPr lang="en-US" altLang="th-TH" smtClean="0"/>
              <a:pPr>
                <a:defRPr/>
              </a:pPr>
              <a:t>11</a:t>
            </a:fld>
            <a:endParaRPr lang="en-US" alt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634931" y="6342441"/>
            <a:ext cx="2666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http://www.cgd.go.th/png</a:t>
            </a:r>
            <a:endParaRPr lang="th-TH" altLang="th-TH" sz="4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00997" y="6350930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  <a:endParaRPr lang="en-US" alt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320707" y="6317452"/>
            <a:ext cx="1375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0 7648 1476</a:t>
            </a:r>
            <a:endParaRPr lang="en-US" alt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1352194" y="357335"/>
            <a:ext cx="4285020" cy="7516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7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กล่องข้อความ 17"/>
          <p:cNvSpPr txBox="1"/>
          <p:nvPr/>
        </p:nvSpPr>
        <p:spPr>
          <a:xfrm>
            <a:off x="2066874" y="394598"/>
            <a:ext cx="45973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21C38C-3BF4-4F23-9F8A-8D1108C5A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1406" y1="28906" x2="40938" y2="32344"/>
                        <a14:foregroundMark x1="40938" y1="32344" x2="37344" y2="42969"/>
                        <a14:foregroundMark x1="37344" y1="42969" x2="50625" y2="66406"/>
                        <a14:foregroundMark x1="50625" y1="66406" x2="60625" y2="51406"/>
                        <a14:foregroundMark x1="60625" y1="51406" x2="62969" y2="40625"/>
                        <a14:foregroundMark x1="62969" y1="40625" x2="54688" y2="30469"/>
                        <a14:foregroundMark x1="54688" y1="30469" x2="50625" y2="28438"/>
                        <a14:foregroundMark x1="45781" y1="63906" x2="39844" y2="68906"/>
                        <a14:foregroundMark x1="39844" y1="68906" x2="49063" y2="72031"/>
                        <a14:foregroundMark x1="49063" y1="72031" x2="57813" y2="70938"/>
                        <a14:foregroundMark x1="57813" y1="70938" x2="53906" y2="63906"/>
                        <a14:foregroundMark x1="53906" y1="63906" x2="53594" y2="63750"/>
                        <a14:foregroundMark x1="51875" y1="41563" x2="45625" y2="46719"/>
                        <a14:foregroundMark x1="45625" y1="46719" x2="53594" y2="47344"/>
                        <a14:foregroundMark x1="53594" y1="47344" x2="47813" y2="40000"/>
                        <a14:foregroundMark x1="47813" y1="40000" x2="45781" y2="446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103" y="5940389"/>
            <a:ext cx="1191725" cy="11917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7E3EA9-AB86-415C-87F4-09D83CEA8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279" b="95628" l="9455" r="89455">
                        <a14:foregroundMark x1="41818" y1="1093" x2="48727" y2="28415"/>
                        <a14:foregroundMark x1="48727" y1="28415" x2="37091" y2="5464"/>
                        <a14:foregroundMark x1="37091" y1="5464" x2="40000" y2="3825"/>
                        <a14:foregroundMark x1="33091" y1="9290" x2="26545" y2="35519"/>
                        <a14:foregroundMark x1="26545" y1="35519" x2="37818" y2="69945"/>
                        <a14:foregroundMark x1="37818" y1="69945" x2="50182" y2="91803"/>
                        <a14:foregroundMark x1="50182" y1="91803" x2="60000" y2="68852"/>
                        <a14:foregroundMark x1="56849" y1="66120" x2="56414" y2="65743"/>
                        <a14:foregroundMark x1="57480" y1="66667" x2="56849" y2="66120"/>
                        <a14:foregroundMark x1="60000" y1="68852" x2="57480" y2="66667"/>
                        <a14:foregroundMark x1="40032" y1="39344" x2="39636" y2="34426"/>
                        <a14:foregroundMark x1="40137" y1="40641" x2="40032" y2="39344"/>
                        <a14:foregroundMark x1="55636" y1="95082" x2="61091" y2="95628"/>
                        <a14:foregroundMark x1="60848" y1="66667" x2="60727" y2="66120"/>
                        <a14:foregroundMark x1="61091" y1="67760" x2="60848" y2="66667"/>
                        <a14:foregroundMark x1="60489" y1="66667" x2="65091" y2="86885"/>
                        <a14:foregroundMark x1="60364" y1="66120" x2="60489" y2="66667"/>
                        <a14:backgroundMark x1="42182" y1="39344" x2="50182" y2="66120"/>
                        <a14:backgroundMark x1="50182" y1="66120" x2="57091" y2="63934"/>
                        <a14:backgroundMark x1="56727" y1="66667" x2="56727" y2="66667"/>
                        <a14:backgroundMark x1="56727" y1="66120" x2="56727" y2="66120"/>
                        <a14:backgroundMark x1="40727" y1="39344" x2="40727" y2="39344"/>
                        <a14:backgroundMark x1="40727" y1="40984" x2="40727" y2="409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6610" y="6268425"/>
            <a:ext cx="822496" cy="5473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DEC2A8-9CE5-47DE-AC6C-5A392F04CA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046" b="93301" l="4739" r="94118">
                        <a14:foregroundMark x1="39869" y1="7843" x2="20588" y2="16993"/>
                        <a14:foregroundMark x1="20588" y1="16993" x2="10948" y2="30719"/>
                        <a14:foregroundMark x1="10948" y1="30719" x2="8170" y2="62092"/>
                        <a14:foregroundMark x1="8170" y1="62092" x2="12255" y2="71732"/>
                        <a14:foregroundMark x1="12255" y1="71732" x2="27124" y2="84641"/>
                        <a14:foregroundMark x1="27124" y1="84641" x2="34967" y2="89052"/>
                        <a14:foregroundMark x1="34967" y1="89052" x2="57190" y2="91176"/>
                        <a14:foregroundMark x1="57190" y1="91176" x2="71242" y2="89216"/>
                        <a14:foregroundMark x1="71242" y1="89216" x2="76456" y2="86754"/>
                        <a14:foregroundMark x1="85129" y1="79238" x2="92810" y2="63235"/>
                        <a14:foregroundMark x1="92810" y1="63235" x2="94771" y2="50654"/>
                        <a14:foregroundMark x1="94771" y1="50654" x2="89706" y2="33007"/>
                        <a14:foregroundMark x1="89706" y1="33007" x2="80392" y2="19935"/>
                        <a14:foregroundMark x1="80392" y1="19935" x2="55882" y2="7026"/>
                        <a14:foregroundMark x1="55882" y1="7026" x2="38889" y2="6209"/>
                        <a14:foregroundMark x1="38889" y1="6209" x2="37092" y2="6699"/>
                        <a14:foregroundMark x1="36928" y1="6863" x2="11111" y2="31209"/>
                        <a14:foregroundMark x1="11111" y1="31209" x2="6863" y2="47876"/>
                        <a14:foregroundMark x1="6863" y1="47876" x2="9804" y2="60621"/>
                        <a14:foregroundMark x1="9804" y1="60621" x2="18954" y2="76471"/>
                        <a14:foregroundMark x1="18954" y1="76471" x2="31699" y2="83660"/>
                        <a14:foregroundMark x1="31699" y1="83660" x2="61438" y2="85458"/>
                        <a14:foregroundMark x1="61438" y1="85458" x2="77941" y2="77451"/>
                        <a14:foregroundMark x1="77941" y1="77451" x2="90686" y2="56373"/>
                        <a14:foregroundMark x1="90686" y1="56373" x2="88889" y2="41340"/>
                        <a14:foregroundMark x1="88889" y1="41340" x2="79085" y2="22876"/>
                        <a14:foregroundMark x1="78268" y1="22222" x2="71405" y2="17157"/>
                        <a14:foregroundMark x1="71405" y1="17157" x2="54085" y2="10784"/>
                        <a14:foregroundMark x1="54085" y1="10784" x2="38072" y2="12092"/>
                        <a14:foregroundMark x1="38072" y1="12092" x2="21242" y2="21569"/>
                        <a14:foregroundMark x1="21242" y1="21569" x2="9150" y2="35948"/>
                        <a14:foregroundMark x1="9150" y1="35948" x2="8660" y2="54412"/>
                        <a14:foregroundMark x1="8660" y1="54412" x2="16176" y2="69118"/>
                        <a14:foregroundMark x1="16176" y1="69118" x2="31863" y2="77614"/>
                        <a14:foregroundMark x1="31863" y1="77614" x2="67647" y2="77124"/>
                        <a14:foregroundMark x1="67647" y1="77124" x2="78595" y2="73203"/>
                        <a14:foregroundMark x1="78595" y1="73203" x2="86601" y2="61111"/>
                        <a14:foregroundMark x1="86601" y1="61111" x2="89542" y2="50817"/>
                        <a14:foregroundMark x1="89542" y1="50817" x2="84641" y2="35621"/>
                        <a14:foregroundMark x1="84641" y1="35621" x2="74837" y2="21078"/>
                        <a14:foregroundMark x1="71732" y1="19118" x2="49020" y2="12418"/>
                        <a14:foregroundMark x1="49020" y1="12418" x2="26634" y2="23039"/>
                        <a14:foregroundMark x1="26634" y1="23039" x2="11765" y2="45915"/>
                        <a14:foregroundMark x1="11765" y1="45915" x2="26144" y2="69118"/>
                        <a14:foregroundMark x1="26144" y1="69118" x2="52124" y2="73039"/>
                        <a14:foregroundMark x1="52124" y1="73039" x2="61765" y2="62418"/>
                        <a14:foregroundMark x1="61765" y1="62418" x2="57353" y2="14216"/>
                        <a14:foregroundMark x1="57353" y1="14216" x2="57353" y2="14216"/>
                        <a14:foregroundMark x1="57516" y1="14052" x2="78431" y2="31373"/>
                        <a14:foregroundMark x1="78431" y1="31373" x2="84314" y2="46895"/>
                        <a14:foregroundMark x1="84314" y1="46895" x2="82026" y2="63562"/>
                        <a14:foregroundMark x1="82026" y1="63562" x2="72222" y2="69118"/>
                        <a14:foregroundMark x1="72222" y1="69118" x2="62582" y2="69118"/>
                        <a14:foregroundMark x1="62582" y1="69118" x2="56536" y2="27778"/>
                        <a14:foregroundMark x1="47876" y1="14216" x2="37255" y2="18627"/>
                        <a14:foregroundMark x1="37255" y1="18627" x2="30882" y2="32516"/>
                        <a14:foregroundMark x1="30882" y1="32516" x2="33007" y2="66340"/>
                        <a14:foregroundMark x1="33007" y1="66340" x2="43627" y2="68791"/>
                        <a14:foregroundMark x1="43627" y1="68791" x2="50327" y2="54575"/>
                        <a14:foregroundMark x1="50327" y1="54575" x2="49510" y2="16340"/>
                        <a14:foregroundMark x1="49510" y1="16340" x2="48693" y2="13235"/>
                        <a14:foregroundMark x1="33170" y1="27778" x2="45588" y2="29575"/>
                        <a14:foregroundMark x1="45588" y1="29575" x2="48203" y2="45752"/>
                        <a14:foregroundMark x1="48203" y1="45752" x2="39379" y2="48203"/>
                        <a14:foregroundMark x1="39379" y1="48203" x2="31373" y2="43301"/>
                        <a14:foregroundMark x1="31373" y1="43301" x2="34150" y2="32190"/>
                        <a14:foregroundMark x1="34150" y1="32190" x2="42810" y2="29085"/>
                        <a14:foregroundMark x1="42810" y1="29085" x2="42810" y2="29085"/>
                        <a14:foregroundMark x1="58497" y1="29739" x2="60458" y2="29412"/>
                        <a14:foregroundMark x1="60458" y1="29412" x2="59641" y2="39379"/>
                        <a14:foregroundMark x1="59641" y1="39379" x2="62092" y2="47549"/>
                        <a14:foregroundMark x1="62092" y1="47549" x2="69771" y2="43301"/>
                        <a14:foregroundMark x1="69771" y1="43301" x2="67810" y2="34804"/>
                        <a14:foregroundMark x1="67810" y1="34804" x2="61601" y2="29248"/>
                        <a14:foregroundMark x1="33170" y1="92157" x2="54575" y2="95098"/>
                        <a14:foregroundMark x1="54575" y1="95098" x2="64497" y2="93419"/>
                        <a14:foregroundMark x1="92647" y1="35621" x2="94281" y2="55719"/>
                        <a14:foregroundMark x1="94281" y1="55719" x2="92974" y2="59641"/>
                        <a14:foregroundMark x1="5392" y1="40850" x2="4739" y2="57026"/>
                        <a14:foregroundMark x1="28431" y1="26797" x2="16176" y2="44771"/>
                        <a14:foregroundMark x1="16176" y1="44771" x2="26634" y2="40033"/>
                        <a14:foregroundMark x1="26634" y1="40033" x2="28922" y2="26961"/>
                        <a14:backgroundMark x1="80556" y1="85948" x2="83170" y2="82516"/>
                        <a14:backgroundMark x1="79412" y1="86275" x2="84641" y2="81209"/>
                        <a14:backgroundMark x1="80229" y1="85131" x2="79412" y2="85948"/>
                        <a14:backgroundMark x1="64052" y1="94118" x2="65196" y2="94118"/>
                        <a14:backgroundMark x1="79085" y1="85621" x2="79248" y2="8660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8113" y="6268425"/>
            <a:ext cx="546090" cy="5460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032D4C-D90F-4D12-AFB9-6818B6C8EA8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618" b="96711" l="7849" r="89826">
                        <a14:foregroundMark x1="19477" y1="9868" x2="38663" y2="5263"/>
                        <a14:foregroundMark x1="38663" y1="5263" x2="52907" y2="10526"/>
                        <a14:foregroundMark x1="10756" y1="59211" x2="6977" y2="78947"/>
                        <a14:foregroundMark x1="6977" y1="78947" x2="12500" y2="94079"/>
                        <a14:foregroundMark x1="12500" y1="94079" x2="45349" y2="97368"/>
                        <a14:foregroundMark x1="45349" y1="97368" x2="41860" y2="86513"/>
                        <a14:foregroundMark x1="8140" y1="26316" x2="12209" y2="32566"/>
                        <a14:foregroundMark x1="7849" y1="41447" x2="8721" y2="43092"/>
                        <a14:foregroundMark x1="31395" y1="5921" x2="43314" y2="3618"/>
                        <a14:backgroundMark x1="64535" y1="40461" x2="64535" y2="86513"/>
                        <a14:backgroundMark x1="44477" y1="65132" x2="50291" y2="92105"/>
                        <a14:backgroundMark x1="69186" y1="58224" x2="71221" y2="651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68310" y="2286120"/>
            <a:ext cx="3276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7869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9829</TotalTime>
  <Words>1249</Words>
  <Application>Microsoft Office PowerPoint</Application>
  <PresentationFormat>A4 Paper (210x297 mm)</PresentationFormat>
  <Paragraphs>394</Paragraphs>
  <Slides>11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30" baseType="lpstr">
      <vt:lpstr>2547_Ddinya-06</vt:lpstr>
      <vt:lpstr>4815_KwangMD_Catthai</vt:lpstr>
      <vt:lpstr>Angsana New</vt:lpstr>
      <vt:lpstr>Angsana New )</vt:lpstr>
      <vt:lpstr>AngsanaUPC</vt:lpstr>
      <vt:lpstr>Arial</vt:lpstr>
      <vt:lpstr>Calibri</vt:lpstr>
      <vt:lpstr>Calibri Light</vt:lpstr>
      <vt:lpstr>Cordia New</vt:lpstr>
      <vt:lpstr>Cordia New (Body)</vt:lpstr>
      <vt:lpstr>Microsoft Sans Serif</vt:lpstr>
      <vt:lpstr>TH Niramit AS</vt:lpstr>
      <vt:lpstr>TH SarabunPSK</vt:lpstr>
      <vt:lpstr>Times New Roman</vt:lpstr>
      <vt:lpstr>Verdana</vt:lpstr>
      <vt:lpstr>Wingdings 2</vt:lpstr>
      <vt:lpstr>ธีมของ Office</vt:lpstr>
      <vt:lpstr>Microsoft Excel Worksheet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วิสสุตา อนุสาร</dc:creator>
  <cp:lastModifiedBy>อรวรรณ อังสุธรรม</cp:lastModifiedBy>
  <cp:revision>439</cp:revision>
  <cp:lastPrinted>2023-06-23T03:56:55Z</cp:lastPrinted>
  <dcterms:created xsi:type="dcterms:W3CDTF">2022-07-19T02:32:18Z</dcterms:created>
  <dcterms:modified xsi:type="dcterms:W3CDTF">2023-08-23T11:55:36Z</dcterms:modified>
</cp:coreProperties>
</file>